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4" r:id="rId3"/>
    <p:sldId id="259" r:id="rId4"/>
    <p:sldId id="283" r:id="rId5"/>
    <p:sldId id="284" r:id="rId6"/>
    <p:sldId id="268" r:id="rId7"/>
    <p:sldId id="262" r:id="rId8"/>
    <p:sldId id="286" r:id="rId9"/>
    <p:sldId id="287" r:id="rId10"/>
    <p:sldId id="288" r:id="rId11"/>
    <p:sldId id="295" r:id="rId12"/>
    <p:sldId id="293" r:id="rId13"/>
    <p:sldId id="294" r:id="rId14"/>
    <p:sldId id="282" r:id="rId15"/>
    <p:sldId id="296" r:id="rId16"/>
    <p:sldId id="269" r:id="rId17"/>
    <p:sldId id="281" r:id="rId18"/>
    <p:sldId id="267" r:id="rId19"/>
    <p:sldId id="261" r:id="rId2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CAD5E8"/>
    <a:srgbClr val="CCCCCC"/>
    <a:srgbClr val="AFABAB"/>
    <a:srgbClr val="7F7F7F"/>
    <a:srgbClr val="92A8D1"/>
    <a:srgbClr val="DCE3F0"/>
    <a:srgbClr val="B9C7E1"/>
    <a:srgbClr val="BCD2E3"/>
    <a:srgbClr val="228A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228C2-7A4D-4D5B-9F8C-B6753259D432}" type="datetimeFigureOut">
              <a:rPr lang="zh-CN" altLang="en-US" smtClean="0"/>
              <a:pPr/>
              <a:t>2020/11/25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D64EB8-FE88-4362-BD50-0B017AABB91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7355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228C2-7A4D-4D5B-9F8C-B6753259D432}" type="datetimeFigureOut">
              <a:rPr lang="zh-CN" altLang="en-US" smtClean="0"/>
              <a:pPr/>
              <a:t>2020/11/25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D64EB8-FE88-4362-BD50-0B017AABB91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96000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228C2-7A4D-4D5B-9F8C-B6753259D432}" type="datetimeFigureOut">
              <a:rPr lang="zh-CN" altLang="en-US" smtClean="0"/>
              <a:pPr/>
              <a:t>2020/11/25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D64EB8-FE88-4362-BD50-0B017AABB91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6755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228C2-7A4D-4D5B-9F8C-B6753259D432}" type="datetimeFigureOut">
              <a:rPr lang="zh-CN" altLang="en-US" smtClean="0"/>
              <a:pPr/>
              <a:t>2020/11/25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D64EB8-FE88-4362-BD50-0B017AABB91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57019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228C2-7A4D-4D5B-9F8C-B6753259D432}" type="datetimeFigureOut">
              <a:rPr lang="zh-CN" altLang="en-US" smtClean="0"/>
              <a:pPr/>
              <a:t>2020/11/25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D64EB8-FE88-4362-BD50-0B017AABB91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51226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228C2-7A4D-4D5B-9F8C-B6753259D432}" type="datetimeFigureOut">
              <a:rPr lang="zh-CN" altLang="en-US" smtClean="0"/>
              <a:pPr/>
              <a:t>2020/11/25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D64EB8-FE88-4362-BD50-0B017AABB91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14862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228C2-7A4D-4D5B-9F8C-B6753259D432}" type="datetimeFigureOut">
              <a:rPr lang="zh-CN" altLang="en-US" smtClean="0"/>
              <a:pPr/>
              <a:t>2020/11/25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D64EB8-FE88-4362-BD50-0B017AABB91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11357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228C2-7A4D-4D5B-9F8C-B6753259D432}" type="datetimeFigureOut">
              <a:rPr lang="zh-CN" altLang="en-US" smtClean="0"/>
              <a:pPr/>
              <a:t>2020/11/25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D64EB8-FE88-4362-BD50-0B017AABB91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74287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228C2-7A4D-4D5B-9F8C-B6753259D432}" type="datetimeFigureOut">
              <a:rPr lang="zh-CN" altLang="en-US" smtClean="0"/>
              <a:pPr/>
              <a:t>2020/11/25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D64EB8-FE88-4362-BD50-0B017AABB91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37410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228C2-7A4D-4D5B-9F8C-B6753259D432}" type="datetimeFigureOut">
              <a:rPr lang="zh-CN" altLang="en-US" smtClean="0"/>
              <a:pPr/>
              <a:t>2020/11/25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D64EB8-FE88-4362-BD50-0B017AABB91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23025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228C2-7A4D-4D5B-9F8C-B6753259D432}" type="datetimeFigureOut">
              <a:rPr lang="zh-CN" altLang="en-US" smtClean="0"/>
              <a:pPr/>
              <a:t>2020/11/25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D64EB8-FE88-4362-BD50-0B017AABB91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97166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2228C2-7A4D-4D5B-9F8C-B6753259D432}" type="datetimeFigureOut">
              <a:rPr lang="zh-CN" altLang="en-US" smtClean="0"/>
              <a:pPr/>
              <a:t>2020/11/25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D64EB8-FE88-4362-BD50-0B017AABB91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43174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5" Type="http://schemas.microsoft.com/office/2007/relationships/hdphoto" Target="../media/hdphoto3.wdp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2223248" y="-2"/>
            <a:ext cx="7853082" cy="3060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" name="任意多边形 10"/>
          <p:cNvSpPr/>
          <p:nvPr/>
        </p:nvSpPr>
        <p:spPr>
          <a:xfrm>
            <a:off x="4728015" y="612194"/>
            <a:ext cx="2735970" cy="1835606"/>
          </a:xfrm>
          <a:custGeom>
            <a:avLst/>
            <a:gdLst>
              <a:gd name="connsiteX0" fmla="*/ 1888760 w 2735970"/>
              <a:gd name="connsiteY0" fmla="*/ 1628241 h 1835606"/>
              <a:gd name="connsiteX1" fmla="*/ 2180289 w 2735970"/>
              <a:gd name="connsiteY1" fmla="*/ 1628241 h 1835606"/>
              <a:gd name="connsiteX2" fmla="*/ 2300560 w 2735970"/>
              <a:gd name="connsiteY2" fmla="*/ 1835606 h 1835606"/>
              <a:gd name="connsiteX3" fmla="*/ 411800 w 2735970"/>
              <a:gd name="connsiteY3" fmla="*/ 1835606 h 1835606"/>
              <a:gd name="connsiteX4" fmla="*/ 532071 w 2735970"/>
              <a:gd name="connsiteY4" fmla="*/ 1628242 h 1835606"/>
              <a:gd name="connsiteX5" fmla="*/ 1888760 w 2735970"/>
              <a:gd name="connsiteY5" fmla="*/ 1628242 h 1835606"/>
              <a:gd name="connsiteX6" fmla="*/ 1367985 w 2735970"/>
              <a:gd name="connsiteY6" fmla="*/ 730354 h 1835606"/>
              <a:gd name="connsiteX7" fmla="*/ 1888760 w 2735970"/>
              <a:gd name="connsiteY7" fmla="*/ 1628241 h 1835606"/>
              <a:gd name="connsiteX8" fmla="*/ 847210 w 2735970"/>
              <a:gd name="connsiteY8" fmla="*/ 1628241 h 1835606"/>
              <a:gd name="connsiteX9" fmla="*/ 1356180 w 2735970"/>
              <a:gd name="connsiteY9" fmla="*/ 207365 h 1835606"/>
              <a:gd name="connsiteX10" fmla="*/ 1513749 w 2735970"/>
              <a:gd name="connsiteY10" fmla="*/ 479036 h 1835606"/>
              <a:gd name="connsiteX11" fmla="*/ 1367985 w 2735970"/>
              <a:gd name="connsiteY11" fmla="*/ 730354 h 1835606"/>
              <a:gd name="connsiteX12" fmla="*/ 1210416 w 2735970"/>
              <a:gd name="connsiteY12" fmla="*/ 458683 h 1835606"/>
              <a:gd name="connsiteX13" fmla="*/ 944380 w 2735970"/>
              <a:gd name="connsiteY13" fmla="*/ 1 h 1835606"/>
              <a:gd name="connsiteX14" fmla="*/ 1210416 w 2735970"/>
              <a:gd name="connsiteY14" fmla="*/ 458683 h 1835606"/>
              <a:gd name="connsiteX15" fmla="*/ 532071 w 2735970"/>
              <a:gd name="connsiteY15" fmla="*/ 1628242 h 1835606"/>
              <a:gd name="connsiteX16" fmla="*/ 0 w 2735970"/>
              <a:gd name="connsiteY16" fmla="*/ 1628242 h 1835606"/>
              <a:gd name="connsiteX17" fmla="*/ 1791590 w 2735970"/>
              <a:gd name="connsiteY17" fmla="*/ 0 h 1835606"/>
              <a:gd name="connsiteX18" fmla="*/ 2735970 w 2735970"/>
              <a:gd name="connsiteY18" fmla="*/ 1628241 h 1835606"/>
              <a:gd name="connsiteX19" fmla="*/ 2180289 w 2735970"/>
              <a:gd name="connsiteY19" fmla="*/ 1628241 h 1835606"/>
              <a:gd name="connsiteX20" fmla="*/ 1513749 w 2735970"/>
              <a:gd name="connsiteY20" fmla="*/ 479036 h 1835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735970" h="1835606">
                <a:moveTo>
                  <a:pt x="1888760" y="1628241"/>
                </a:moveTo>
                <a:lnTo>
                  <a:pt x="2180289" y="1628241"/>
                </a:lnTo>
                <a:lnTo>
                  <a:pt x="2300560" y="1835606"/>
                </a:lnTo>
                <a:lnTo>
                  <a:pt x="411800" y="1835606"/>
                </a:lnTo>
                <a:lnTo>
                  <a:pt x="532071" y="1628242"/>
                </a:lnTo>
                <a:lnTo>
                  <a:pt x="1888760" y="1628242"/>
                </a:lnTo>
                <a:close/>
                <a:moveTo>
                  <a:pt x="1367985" y="730354"/>
                </a:moveTo>
                <a:lnTo>
                  <a:pt x="1888760" y="1628241"/>
                </a:lnTo>
                <a:lnTo>
                  <a:pt x="847210" y="1628241"/>
                </a:lnTo>
                <a:close/>
                <a:moveTo>
                  <a:pt x="1356180" y="207365"/>
                </a:moveTo>
                <a:lnTo>
                  <a:pt x="1513749" y="479036"/>
                </a:lnTo>
                <a:lnTo>
                  <a:pt x="1367985" y="730354"/>
                </a:lnTo>
                <a:lnTo>
                  <a:pt x="1210416" y="458683"/>
                </a:lnTo>
                <a:close/>
                <a:moveTo>
                  <a:pt x="944380" y="1"/>
                </a:moveTo>
                <a:lnTo>
                  <a:pt x="1210416" y="458683"/>
                </a:lnTo>
                <a:lnTo>
                  <a:pt x="532071" y="1628242"/>
                </a:lnTo>
                <a:lnTo>
                  <a:pt x="0" y="1628242"/>
                </a:lnTo>
                <a:close/>
                <a:moveTo>
                  <a:pt x="1791590" y="0"/>
                </a:moveTo>
                <a:lnTo>
                  <a:pt x="2735970" y="1628241"/>
                </a:lnTo>
                <a:lnTo>
                  <a:pt x="2180289" y="1628241"/>
                </a:lnTo>
                <a:lnTo>
                  <a:pt x="1513749" y="479036"/>
                </a:ln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4456279" y="3992859"/>
            <a:ext cx="32794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cs typeface="+mn-ea"/>
                <a:sym typeface="+mn-lt"/>
              </a:rPr>
              <a:t>UI</a:t>
            </a:r>
            <a:r>
              <a:rPr lang="zh-CN" altLang="en-US" sz="4000" dirty="0">
                <a:cs typeface="+mn-ea"/>
                <a:sym typeface="+mn-lt"/>
              </a:rPr>
              <a:t>设计展示</a:t>
            </a:r>
          </a:p>
        </p:txBody>
      </p:sp>
      <p:sp>
        <p:nvSpPr>
          <p:cNvPr id="12" name="任意多边形 11"/>
          <p:cNvSpPr/>
          <p:nvPr/>
        </p:nvSpPr>
        <p:spPr>
          <a:xfrm>
            <a:off x="1848670" y="-3"/>
            <a:ext cx="1800000" cy="3420000"/>
          </a:xfrm>
          <a:custGeom>
            <a:avLst/>
            <a:gdLst>
              <a:gd name="connsiteX0" fmla="*/ 180000 w 1800000"/>
              <a:gd name="connsiteY0" fmla="*/ 3240000 h 3420000"/>
              <a:gd name="connsiteX1" fmla="*/ 1800000 w 1800000"/>
              <a:gd name="connsiteY1" fmla="*/ 3240000 h 3420000"/>
              <a:gd name="connsiteX2" fmla="*/ 1800000 w 1800000"/>
              <a:gd name="connsiteY2" fmla="*/ 3420000 h 3420000"/>
              <a:gd name="connsiteX3" fmla="*/ 180000 w 1800000"/>
              <a:gd name="connsiteY3" fmla="*/ 3420000 h 3420000"/>
              <a:gd name="connsiteX4" fmla="*/ 0 w 1800000"/>
              <a:gd name="connsiteY4" fmla="*/ 0 h 3420000"/>
              <a:gd name="connsiteX5" fmla="*/ 180000 w 1800000"/>
              <a:gd name="connsiteY5" fmla="*/ 0 h 3420000"/>
              <a:gd name="connsiteX6" fmla="*/ 180000 w 1800000"/>
              <a:gd name="connsiteY6" fmla="*/ 3240000 h 3420000"/>
              <a:gd name="connsiteX7" fmla="*/ 0 w 1800000"/>
              <a:gd name="connsiteY7" fmla="*/ 3240000 h 34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0000" h="3420000">
                <a:moveTo>
                  <a:pt x="180000" y="3240000"/>
                </a:moveTo>
                <a:lnTo>
                  <a:pt x="1800000" y="3240000"/>
                </a:lnTo>
                <a:lnTo>
                  <a:pt x="1800000" y="3420000"/>
                </a:lnTo>
                <a:lnTo>
                  <a:pt x="180000" y="3420000"/>
                </a:lnTo>
                <a:close/>
                <a:moveTo>
                  <a:pt x="0" y="0"/>
                </a:moveTo>
                <a:lnTo>
                  <a:pt x="180000" y="0"/>
                </a:lnTo>
                <a:lnTo>
                  <a:pt x="180000" y="3240000"/>
                </a:lnTo>
                <a:lnTo>
                  <a:pt x="0" y="3240000"/>
                </a:lnTo>
                <a:close/>
              </a:path>
            </a:pathLst>
          </a:custGeom>
          <a:solidFill>
            <a:srgbClr val="CAD5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3" name="任意多边形 12"/>
          <p:cNvSpPr/>
          <p:nvPr/>
        </p:nvSpPr>
        <p:spPr>
          <a:xfrm flipH="1">
            <a:off x="8682502" y="-3"/>
            <a:ext cx="1800000" cy="3420000"/>
          </a:xfrm>
          <a:custGeom>
            <a:avLst/>
            <a:gdLst>
              <a:gd name="connsiteX0" fmla="*/ 180000 w 1800000"/>
              <a:gd name="connsiteY0" fmla="*/ 3240000 h 3420000"/>
              <a:gd name="connsiteX1" fmla="*/ 1800000 w 1800000"/>
              <a:gd name="connsiteY1" fmla="*/ 3240000 h 3420000"/>
              <a:gd name="connsiteX2" fmla="*/ 1800000 w 1800000"/>
              <a:gd name="connsiteY2" fmla="*/ 3420000 h 3420000"/>
              <a:gd name="connsiteX3" fmla="*/ 180000 w 1800000"/>
              <a:gd name="connsiteY3" fmla="*/ 3420000 h 3420000"/>
              <a:gd name="connsiteX4" fmla="*/ 0 w 1800000"/>
              <a:gd name="connsiteY4" fmla="*/ 0 h 3420000"/>
              <a:gd name="connsiteX5" fmla="*/ 180000 w 1800000"/>
              <a:gd name="connsiteY5" fmla="*/ 0 h 3420000"/>
              <a:gd name="connsiteX6" fmla="*/ 180000 w 1800000"/>
              <a:gd name="connsiteY6" fmla="*/ 3240000 h 3420000"/>
              <a:gd name="connsiteX7" fmla="*/ 0 w 1800000"/>
              <a:gd name="connsiteY7" fmla="*/ 3240000 h 34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0000" h="3420000">
                <a:moveTo>
                  <a:pt x="180000" y="3240000"/>
                </a:moveTo>
                <a:lnTo>
                  <a:pt x="1800000" y="3240000"/>
                </a:lnTo>
                <a:lnTo>
                  <a:pt x="1800000" y="3420000"/>
                </a:lnTo>
                <a:lnTo>
                  <a:pt x="180000" y="3420000"/>
                </a:lnTo>
                <a:close/>
                <a:moveTo>
                  <a:pt x="0" y="0"/>
                </a:moveTo>
                <a:lnTo>
                  <a:pt x="180000" y="0"/>
                </a:lnTo>
                <a:lnTo>
                  <a:pt x="180000" y="3240000"/>
                </a:lnTo>
                <a:lnTo>
                  <a:pt x="0" y="3240000"/>
                </a:lnTo>
                <a:close/>
              </a:path>
            </a:pathLst>
          </a:custGeom>
          <a:solidFill>
            <a:srgbClr val="CAD5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TextBox 7"/>
          <p:cNvSpPr>
            <a:spLocks noChangeArrowheads="1"/>
          </p:cNvSpPr>
          <p:nvPr/>
        </p:nvSpPr>
        <p:spPr bwMode="auto">
          <a:xfrm>
            <a:off x="2894674" y="5500682"/>
            <a:ext cx="711046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defRPr/>
            </a:pPr>
            <a:r>
              <a:rPr lang="zh-CN" altLang="en-US" sz="2400" dirty="0">
                <a:cs typeface="+mn-ea"/>
                <a:sym typeface="+mn-lt"/>
              </a:rPr>
              <a:t>汇报人：李淳                       时间：</a:t>
            </a:r>
            <a:r>
              <a:rPr lang="en-US" altLang="zh-CN" sz="2400" dirty="0">
                <a:cs typeface="+mn-ea"/>
                <a:sym typeface="+mn-lt"/>
              </a:rPr>
              <a:t>2020</a:t>
            </a:r>
            <a:r>
              <a:rPr lang="zh-CN" altLang="en-US" sz="2400" dirty="0">
                <a:cs typeface="+mn-ea"/>
                <a:sym typeface="+mn-lt"/>
              </a:rPr>
              <a:t>年</a:t>
            </a:r>
            <a:r>
              <a:rPr lang="en-US" altLang="zh-CN" sz="2400" dirty="0">
                <a:cs typeface="+mn-ea"/>
                <a:sym typeface="+mn-lt"/>
              </a:rPr>
              <a:t>11</a:t>
            </a:r>
            <a:r>
              <a:rPr lang="zh-CN" altLang="en-US" sz="2400" dirty="0">
                <a:cs typeface="+mn-ea"/>
                <a:sym typeface="+mn-lt"/>
              </a:rPr>
              <a:t>月</a:t>
            </a:r>
            <a:r>
              <a:rPr lang="en-US" altLang="zh-CN" sz="2400" dirty="0">
                <a:cs typeface="+mn-ea"/>
                <a:sym typeface="+mn-lt"/>
              </a:rPr>
              <a:t>25</a:t>
            </a:r>
            <a:r>
              <a:rPr lang="zh-CN" altLang="en-US" sz="2400" dirty="0">
                <a:cs typeface="+mn-ea"/>
                <a:sym typeface="+mn-lt"/>
              </a:rPr>
              <a:t>日</a:t>
            </a:r>
          </a:p>
        </p:txBody>
      </p:sp>
    </p:spTree>
    <p:extLst>
      <p:ext uri="{BB962C8B-B14F-4D97-AF65-F5344CB8AC3E}">
        <p14:creationId xmlns:p14="http://schemas.microsoft.com/office/powerpoint/2010/main" val="3369884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501829" y="815553"/>
            <a:ext cx="2735970" cy="1835606"/>
            <a:chOff x="5079253" y="572273"/>
            <a:chExt cx="2735970" cy="1835606"/>
          </a:xfrm>
        </p:grpSpPr>
        <p:sp>
          <p:nvSpPr>
            <p:cNvPr id="11" name="等腰三角形 10"/>
            <p:cNvSpPr/>
            <p:nvPr/>
          </p:nvSpPr>
          <p:spPr>
            <a:xfrm>
              <a:off x="5491053" y="779638"/>
              <a:ext cx="1888760" cy="1628241"/>
            </a:xfrm>
            <a:prstGeom prst="triangle">
              <a:avLst/>
            </a:prstGeom>
            <a:noFill/>
            <a:ln w="38100">
              <a:solidFill>
                <a:srgbClr val="DCE3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" name="等腰三角形 11"/>
            <p:cNvSpPr/>
            <p:nvPr/>
          </p:nvSpPr>
          <p:spPr>
            <a:xfrm>
              <a:off x="5079253" y="572274"/>
              <a:ext cx="1888760" cy="1628241"/>
            </a:xfrm>
            <a:prstGeom prst="triangle">
              <a:avLst/>
            </a:prstGeom>
            <a:noFill/>
            <a:ln w="38100">
              <a:solidFill>
                <a:srgbClr val="DCE3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3" name="等腰三角形 12"/>
            <p:cNvSpPr/>
            <p:nvPr/>
          </p:nvSpPr>
          <p:spPr>
            <a:xfrm>
              <a:off x="5926463" y="572273"/>
              <a:ext cx="1888760" cy="1628241"/>
            </a:xfrm>
            <a:prstGeom prst="triangle">
              <a:avLst/>
            </a:prstGeom>
            <a:noFill/>
            <a:ln w="38100">
              <a:solidFill>
                <a:srgbClr val="DCE3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1786857" y="772122"/>
            <a:ext cx="430914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000" dirty="0">
                <a:cs typeface="+mn-ea"/>
                <a:sym typeface="+mn-lt"/>
              </a:rPr>
              <a:t>忘记密码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1431070" y="4260294"/>
            <a:ext cx="521305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zh-CN" sz="1800" b="1" kern="100" spc="55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元素：</a:t>
            </a:r>
            <a:endParaRPr lang="en-US" altLang="zh-CN" sz="1800" b="1" kern="100" spc="55" dirty="0">
              <a:effectLst/>
              <a:latin typeface="Calibri" panose="020F050202020403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just"/>
            <a:r>
              <a:rPr lang="zh-CN" altLang="zh-CN" sz="1800" b="1" kern="100" spc="55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一个文本框</a:t>
            </a:r>
            <a:r>
              <a:rPr lang="zh-CN" altLang="zh-CN" sz="1800" kern="100" spc="55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：找回密码</a:t>
            </a:r>
          </a:p>
          <a:p>
            <a:pPr algn="just"/>
            <a:r>
              <a:rPr lang="zh-CN" altLang="zh-CN" sz="1800" b="1" kern="100" spc="55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五个编辑文本框</a:t>
            </a:r>
            <a:r>
              <a:rPr lang="zh-CN" altLang="en-US" b="1" kern="100" spc="55" dirty="0"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：</a:t>
            </a:r>
            <a:r>
              <a:rPr lang="zh-CN" altLang="zh-CN" sz="1800" kern="100" spc="55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它们的左边都放置了小图标，其中密码输入后以圆点显示</a:t>
            </a:r>
          </a:p>
          <a:p>
            <a:pPr algn="just"/>
            <a:r>
              <a:rPr lang="zh-CN" altLang="zh-CN" sz="1800" b="1" kern="100" spc="55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两个按钮</a:t>
            </a:r>
            <a:r>
              <a:rPr lang="zh-CN" altLang="en-US" sz="1800" b="1" kern="100" spc="55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：</a:t>
            </a:r>
            <a:r>
              <a:rPr lang="zh-CN" altLang="zh-CN" sz="1800" kern="100" spc="55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一个向邮箱发送验证码，一个确定提交</a:t>
            </a:r>
          </a:p>
          <a:p>
            <a:pPr algn="just"/>
            <a:endParaRPr lang="zh-CN" altLang="zh-CN" sz="1800" kern="100" spc="55" dirty="0">
              <a:effectLst/>
              <a:latin typeface="Calibri" panose="020F050202020403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endParaRPr lang="en-US" altLang="zh-CN" dirty="0">
              <a:solidFill>
                <a:srgbClr val="3F3E40"/>
              </a:solidFill>
              <a:cs typeface="+mn-ea"/>
              <a:sym typeface="+mn-lt"/>
            </a:endParaRPr>
          </a:p>
        </p:txBody>
      </p:sp>
      <p:sp>
        <p:nvSpPr>
          <p:cNvPr id="17" name="任意多边形 16"/>
          <p:cNvSpPr/>
          <p:nvPr/>
        </p:nvSpPr>
        <p:spPr>
          <a:xfrm rot="16200000">
            <a:off x="6639832" y="2844314"/>
            <a:ext cx="3600000" cy="1800000"/>
          </a:xfrm>
          <a:custGeom>
            <a:avLst/>
            <a:gdLst>
              <a:gd name="connsiteX0" fmla="*/ 108000 w 3600000"/>
              <a:gd name="connsiteY0" fmla="*/ 108000 h 1800000"/>
              <a:gd name="connsiteX1" fmla="*/ 108000 w 3600000"/>
              <a:gd name="connsiteY1" fmla="*/ 1800000 h 1800000"/>
              <a:gd name="connsiteX2" fmla="*/ 0 w 3600000"/>
              <a:gd name="connsiteY2" fmla="*/ 1800000 h 1800000"/>
              <a:gd name="connsiteX3" fmla="*/ 0 w 3600000"/>
              <a:gd name="connsiteY3" fmla="*/ 108000 h 1800000"/>
              <a:gd name="connsiteX4" fmla="*/ 3600000 w 3600000"/>
              <a:gd name="connsiteY4" fmla="*/ 0 h 1800000"/>
              <a:gd name="connsiteX5" fmla="*/ 3600000 w 3600000"/>
              <a:gd name="connsiteY5" fmla="*/ 108000 h 1800000"/>
              <a:gd name="connsiteX6" fmla="*/ 108000 w 3600000"/>
              <a:gd name="connsiteY6" fmla="*/ 108000 h 1800000"/>
              <a:gd name="connsiteX7" fmla="*/ 108000 w 3600000"/>
              <a:gd name="connsiteY7" fmla="*/ 0 h 18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600000" h="1800000">
                <a:moveTo>
                  <a:pt x="108000" y="108000"/>
                </a:moveTo>
                <a:lnTo>
                  <a:pt x="108000" y="1800000"/>
                </a:lnTo>
                <a:lnTo>
                  <a:pt x="0" y="1800000"/>
                </a:lnTo>
                <a:lnTo>
                  <a:pt x="0" y="108000"/>
                </a:lnTo>
                <a:close/>
                <a:moveTo>
                  <a:pt x="3600000" y="0"/>
                </a:moveTo>
                <a:lnTo>
                  <a:pt x="3600000" y="108000"/>
                </a:lnTo>
                <a:lnTo>
                  <a:pt x="108000" y="108000"/>
                </a:lnTo>
                <a:lnTo>
                  <a:pt x="108000" y="0"/>
                </a:lnTo>
                <a:close/>
              </a:path>
            </a:pathLst>
          </a:custGeom>
          <a:solidFill>
            <a:srgbClr val="CAD5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16" name="图片 15" descr="1606313990(1)">
            <a:extLst>
              <a:ext uri="{FF2B5EF4-FFF2-40B4-BE49-F238E27FC236}">
                <a16:creationId xmlns:a16="http://schemas.microsoft.com/office/drawing/2014/main" id="{68ACEA24-44FC-4AC0-B756-BD4EA2C2D6A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897661" y="152659"/>
            <a:ext cx="2658044" cy="4980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8351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479753" y="351071"/>
            <a:ext cx="2735970" cy="1835606"/>
            <a:chOff x="5079253" y="572273"/>
            <a:chExt cx="2735970" cy="1835606"/>
          </a:xfrm>
        </p:grpSpPr>
        <p:sp>
          <p:nvSpPr>
            <p:cNvPr id="11" name="等腰三角形 10"/>
            <p:cNvSpPr/>
            <p:nvPr/>
          </p:nvSpPr>
          <p:spPr>
            <a:xfrm>
              <a:off x="5491053" y="779638"/>
              <a:ext cx="1888760" cy="1628241"/>
            </a:xfrm>
            <a:prstGeom prst="triangle">
              <a:avLst/>
            </a:prstGeom>
            <a:noFill/>
            <a:ln w="38100">
              <a:solidFill>
                <a:srgbClr val="DCE3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" name="等腰三角形 11"/>
            <p:cNvSpPr/>
            <p:nvPr/>
          </p:nvSpPr>
          <p:spPr>
            <a:xfrm>
              <a:off x="5079253" y="572274"/>
              <a:ext cx="1888760" cy="1628241"/>
            </a:xfrm>
            <a:prstGeom prst="triangle">
              <a:avLst/>
            </a:prstGeom>
            <a:noFill/>
            <a:ln w="38100">
              <a:solidFill>
                <a:srgbClr val="DCE3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3" name="等腰三角形 12"/>
            <p:cNvSpPr/>
            <p:nvPr/>
          </p:nvSpPr>
          <p:spPr>
            <a:xfrm>
              <a:off x="5926463" y="572273"/>
              <a:ext cx="1888760" cy="1628241"/>
            </a:xfrm>
            <a:prstGeom prst="triangle">
              <a:avLst/>
            </a:prstGeom>
            <a:noFill/>
            <a:ln w="38100">
              <a:solidFill>
                <a:srgbClr val="DCE3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1495143" y="673373"/>
            <a:ext cx="774467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000" dirty="0">
                <a:cs typeface="+mn-ea"/>
                <a:sym typeface="+mn-lt"/>
              </a:rPr>
              <a:t>首页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856847" y="2955127"/>
            <a:ext cx="471775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zh-CN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布局配色</a:t>
            </a:r>
            <a:r>
              <a:rPr lang="en-US" altLang="zh-CN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: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白色和浅蓝色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(FF18FFFF)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zh-CN" altLang="zh-CN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布局方式</a:t>
            </a:r>
            <a:r>
              <a:rPr lang="en-US" altLang="zh-CN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:</a:t>
            </a:r>
            <a:r>
              <a:rPr lang="en-US" altLang="zh-CN" sz="18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LinearLayout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zh-CN" altLang="zh-CN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布局元素：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zh-CN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Toolbar</a:t>
            </a:r>
            <a:r>
              <a:rPr lang="zh-CN" altLang="zh-CN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元素</a:t>
            </a: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Toolbar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元素中有用户图标按钮，搜索框和一个消息图标。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zh-CN" sz="1800" b="1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SwipeRefreshLayout</a:t>
            </a:r>
            <a:r>
              <a:rPr lang="zh-CN" altLang="zh-CN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布局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其中</a:t>
            </a:r>
            <a:r>
              <a:rPr lang="en-US" altLang="zh-CN" sz="18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SwipeRefreshLayout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中嵌套着一个</a:t>
            </a:r>
            <a:r>
              <a:rPr lang="en-US" altLang="zh-CN" sz="18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RecyclerView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，用于展示首页的内容。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zh-CN" sz="1800" b="1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RecyclerViewItem</a:t>
            </a:r>
            <a:endParaRPr lang="zh-CN" altLang="zh-CN" sz="18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配色为白色，灰色边框。</a:t>
            </a:r>
          </a:p>
        </p:txBody>
      </p:sp>
      <p:sp>
        <p:nvSpPr>
          <p:cNvPr id="15" name="任意多边形 14"/>
          <p:cNvSpPr/>
          <p:nvPr/>
        </p:nvSpPr>
        <p:spPr>
          <a:xfrm rot="5400000">
            <a:off x="6205309" y="-247559"/>
            <a:ext cx="2604055" cy="3801316"/>
          </a:xfrm>
          <a:custGeom>
            <a:avLst/>
            <a:gdLst>
              <a:gd name="connsiteX0" fmla="*/ 476443 w 2604055"/>
              <a:gd name="connsiteY0" fmla="*/ 2724393 h 3801316"/>
              <a:gd name="connsiteX1" fmla="*/ 476443 w 2604055"/>
              <a:gd name="connsiteY1" fmla="*/ 2616393 h 3801316"/>
              <a:gd name="connsiteX2" fmla="*/ 2604055 w 2604055"/>
              <a:gd name="connsiteY2" fmla="*/ 2616393 h 3801316"/>
              <a:gd name="connsiteX3" fmla="*/ 2604055 w 2604055"/>
              <a:gd name="connsiteY3" fmla="*/ 2724393 h 3801316"/>
              <a:gd name="connsiteX4" fmla="*/ 361441 w 2604055"/>
              <a:gd name="connsiteY4" fmla="*/ 2616393 h 3801316"/>
              <a:gd name="connsiteX5" fmla="*/ 361441 w 2604055"/>
              <a:gd name="connsiteY5" fmla="*/ 0 h 3801316"/>
              <a:gd name="connsiteX6" fmla="*/ 476443 w 2604055"/>
              <a:gd name="connsiteY6" fmla="*/ 0 h 3801316"/>
              <a:gd name="connsiteX7" fmla="*/ 476443 w 2604055"/>
              <a:gd name="connsiteY7" fmla="*/ 2616393 h 3801316"/>
              <a:gd name="connsiteX8" fmla="*/ 361441 w 2604055"/>
              <a:gd name="connsiteY8" fmla="*/ 3801316 h 3801316"/>
              <a:gd name="connsiteX9" fmla="*/ 361441 w 2604055"/>
              <a:gd name="connsiteY9" fmla="*/ 2724393 h 3801316"/>
              <a:gd name="connsiteX10" fmla="*/ 476443 w 2604055"/>
              <a:gd name="connsiteY10" fmla="*/ 2724393 h 3801316"/>
              <a:gd name="connsiteX11" fmla="*/ 476443 w 2604055"/>
              <a:gd name="connsiteY11" fmla="*/ 3801316 h 3801316"/>
              <a:gd name="connsiteX12" fmla="*/ 0 w 2604055"/>
              <a:gd name="connsiteY12" fmla="*/ 2724393 h 3801316"/>
              <a:gd name="connsiteX13" fmla="*/ 0 w 2604055"/>
              <a:gd name="connsiteY13" fmla="*/ 2616393 h 3801316"/>
              <a:gd name="connsiteX14" fmla="*/ 361441 w 2604055"/>
              <a:gd name="connsiteY14" fmla="*/ 2616393 h 3801316"/>
              <a:gd name="connsiteX15" fmla="*/ 361441 w 2604055"/>
              <a:gd name="connsiteY15" fmla="*/ 2724393 h 3801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604055" h="3801316">
                <a:moveTo>
                  <a:pt x="476443" y="2724393"/>
                </a:moveTo>
                <a:lnTo>
                  <a:pt x="476443" y="2616393"/>
                </a:lnTo>
                <a:lnTo>
                  <a:pt x="2604055" y="2616393"/>
                </a:lnTo>
                <a:lnTo>
                  <a:pt x="2604055" y="2724393"/>
                </a:lnTo>
                <a:close/>
                <a:moveTo>
                  <a:pt x="361441" y="2616393"/>
                </a:moveTo>
                <a:lnTo>
                  <a:pt x="361441" y="0"/>
                </a:lnTo>
                <a:lnTo>
                  <a:pt x="476443" y="0"/>
                </a:lnTo>
                <a:lnTo>
                  <a:pt x="476443" y="2616393"/>
                </a:lnTo>
                <a:close/>
                <a:moveTo>
                  <a:pt x="361441" y="3801316"/>
                </a:moveTo>
                <a:lnTo>
                  <a:pt x="361441" y="2724393"/>
                </a:lnTo>
                <a:lnTo>
                  <a:pt x="476443" y="2724393"/>
                </a:lnTo>
                <a:lnTo>
                  <a:pt x="476443" y="3801316"/>
                </a:lnTo>
                <a:close/>
                <a:moveTo>
                  <a:pt x="0" y="2724393"/>
                </a:moveTo>
                <a:lnTo>
                  <a:pt x="0" y="2616393"/>
                </a:lnTo>
                <a:lnTo>
                  <a:pt x="361441" y="2616393"/>
                </a:lnTo>
                <a:lnTo>
                  <a:pt x="361441" y="2724393"/>
                </a:lnTo>
                <a:close/>
              </a:path>
            </a:pathLst>
          </a:custGeom>
          <a:solidFill>
            <a:srgbClr val="CAD5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CCA72D51-8F8F-44AE-B098-415B3D51D4C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2464" y="1005509"/>
            <a:ext cx="2851557" cy="52990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376248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479753" y="351071"/>
            <a:ext cx="2735970" cy="1835606"/>
            <a:chOff x="5079253" y="572273"/>
            <a:chExt cx="2735970" cy="1835606"/>
          </a:xfrm>
        </p:grpSpPr>
        <p:sp>
          <p:nvSpPr>
            <p:cNvPr id="11" name="等腰三角形 10"/>
            <p:cNvSpPr/>
            <p:nvPr/>
          </p:nvSpPr>
          <p:spPr>
            <a:xfrm>
              <a:off x="5491053" y="779638"/>
              <a:ext cx="1888760" cy="1628241"/>
            </a:xfrm>
            <a:prstGeom prst="triangle">
              <a:avLst/>
            </a:prstGeom>
            <a:noFill/>
            <a:ln w="38100">
              <a:solidFill>
                <a:srgbClr val="DCE3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" name="等腰三角形 11"/>
            <p:cNvSpPr/>
            <p:nvPr/>
          </p:nvSpPr>
          <p:spPr>
            <a:xfrm>
              <a:off x="5079253" y="572274"/>
              <a:ext cx="1888760" cy="1628241"/>
            </a:xfrm>
            <a:prstGeom prst="triangle">
              <a:avLst/>
            </a:prstGeom>
            <a:noFill/>
            <a:ln w="38100">
              <a:solidFill>
                <a:srgbClr val="DCE3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3" name="等腰三角形 12"/>
            <p:cNvSpPr/>
            <p:nvPr/>
          </p:nvSpPr>
          <p:spPr>
            <a:xfrm>
              <a:off x="5926463" y="572273"/>
              <a:ext cx="1888760" cy="1628241"/>
            </a:xfrm>
            <a:prstGeom prst="triangle">
              <a:avLst/>
            </a:prstGeom>
            <a:noFill/>
            <a:ln w="38100">
              <a:solidFill>
                <a:srgbClr val="DCE3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1495143" y="673373"/>
            <a:ext cx="774467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000" dirty="0">
                <a:cs typeface="+mn-ea"/>
                <a:sym typeface="+mn-lt"/>
              </a:rPr>
              <a:t>阅览内容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966678" y="2666403"/>
            <a:ext cx="484056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zh-CN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布局配色</a:t>
            </a:r>
            <a:r>
              <a:rPr lang="en-US" altLang="zh-CN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: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白色和浅蓝色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(FF18FFFF)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zh-CN" altLang="zh-CN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布局方式</a:t>
            </a:r>
            <a:r>
              <a:rPr lang="en-US" altLang="zh-CN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:</a:t>
            </a:r>
            <a:r>
              <a:rPr lang="en-US" altLang="zh-CN" sz="18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LinearLayout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zh-CN" altLang="zh-CN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布局分为</a:t>
            </a:r>
            <a:r>
              <a:rPr lang="en-US" altLang="zh-CN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5</a:t>
            </a:r>
            <a:r>
              <a:rPr lang="zh-CN" altLang="zh-CN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层</a:t>
            </a:r>
            <a:r>
              <a:rPr lang="en-US" altLang="zh-CN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:</a:t>
            </a:r>
            <a:endParaRPr lang="zh-CN" altLang="zh-CN" sz="18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Toolbar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元素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内容部分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点赞图标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分割元素，用于区分内容和评论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评论部分，基于</a:t>
            </a:r>
            <a:r>
              <a:rPr lang="en-US" altLang="zh-CN" sz="18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RecyclerView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5" name="任意多边形 14"/>
          <p:cNvSpPr/>
          <p:nvPr/>
        </p:nvSpPr>
        <p:spPr>
          <a:xfrm rot="5400000">
            <a:off x="6205309" y="-247559"/>
            <a:ext cx="2604055" cy="3801316"/>
          </a:xfrm>
          <a:custGeom>
            <a:avLst/>
            <a:gdLst>
              <a:gd name="connsiteX0" fmla="*/ 476443 w 2604055"/>
              <a:gd name="connsiteY0" fmla="*/ 2724393 h 3801316"/>
              <a:gd name="connsiteX1" fmla="*/ 476443 w 2604055"/>
              <a:gd name="connsiteY1" fmla="*/ 2616393 h 3801316"/>
              <a:gd name="connsiteX2" fmla="*/ 2604055 w 2604055"/>
              <a:gd name="connsiteY2" fmla="*/ 2616393 h 3801316"/>
              <a:gd name="connsiteX3" fmla="*/ 2604055 w 2604055"/>
              <a:gd name="connsiteY3" fmla="*/ 2724393 h 3801316"/>
              <a:gd name="connsiteX4" fmla="*/ 361441 w 2604055"/>
              <a:gd name="connsiteY4" fmla="*/ 2616393 h 3801316"/>
              <a:gd name="connsiteX5" fmla="*/ 361441 w 2604055"/>
              <a:gd name="connsiteY5" fmla="*/ 0 h 3801316"/>
              <a:gd name="connsiteX6" fmla="*/ 476443 w 2604055"/>
              <a:gd name="connsiteY6" fmla="*/ 0 h 3801316"/>
              <a:gd name="connsiteX7" fmla="*/ 476443 w 2604055"/>
              <a:gd name="connsiteY7" fmla="*/ 2616393 h 3801316"/>
              <a:gd name="connsiteX8" fmla="*/ 361441 w 2604055"/>
              <a:gd name="connsiteY8" fmla="*/ 3801316 h 3801316"/>
              <a:gd name="connsiteX9" fmla="*/ 361441 w 2604055"/>
              <a:gd name="connsiteY9" fmla="*/ 2724393 h 3801316"/>
              <a:gd name="connsiteX10" fmla="*/ 476443 w 2604055"/>
              <a:gd name="connsiteY10" fmla="*/ 2724393 h 3801316"/>
              <a:gd name="connsiteX11" fmla="*/ 476443 w 2604055"/>
              <a:gd name="connsiteY11" fmla="*/ 3801316 h 3801316"/>
              <a:gd name="connsiteX12" fmla="*/ 0 w 2604055"/>
              <a:gd name="connsiteY12" fmla="*/ 2724393 h 3801316"/>
              <a:gd name="connsiteX13" fmla="*/ 0 w 2604055"/>
              <a:gd name="connsiteY13" fmla="*/ 2616393 h 3801316"/>
              <a:gd name="connsiteX14" fmla="*/ 361441 w 2604055"/>
              <a:gd name="connsiteY14" fmla="*/ 2616393 h 3801316"/>
              <a:gd name="connsiteX15" fmla="*/ 361441 w 2604055"/>
              <a:gd name="connsiteY15" fmla="*/ 2724393 h 3801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604055" h="3801316">
                <a:moveTo>
                  <a:pt x="476443" y="2724393"/>
                </a:moveTo>
                <a:lnTo>
                  <a:pt x="476443" y="2616393"/>
                </a:lnTo>
                <a:lnTo>
                  <a:pt x="2604055" y="2616393"/>
                </a:lnTo>
                <a:lnTo>
                  <a:pt x="2604055" y="2724393"/>
                </a:lnTo>
                <a:close/>
                <a:moveTo>
                  <a:pt x="361441" y="2616393"/>
                </a:moveTo>
                <a:lnTo>
                  <a:pt x="361441" y="0"/>
                </a:lnTo>
                <a:lnTo>
                  <a:pt x="476443" y="0"/>
                </a:lnTo>
                <a:lnTo>
                  <a:pt x="476443" y="2616393"/>
                </a:lnTo>
                <a:close/>
                <a:moveTo>
                  <a:pt x="361441" y="3801316"/>
                </a:moveTo>
                <a:lnTo>
                  <a:pt x="361441" y="2724393"/>
                </a:lnTo>
                <a:lnTo>
                  <a:pt x="476443" y="2724393"/>
                </a:lnTo>
                <a:lnTo>
                  <a:pt x="476443" y="3801316"/>
                </a:lnTo>
                <a:close/>
                <a:moveTo>
                  <a:pt x="0" y="2724393"/>
                </a:moveTo>
                <a:lnTo>
                  <a:pt x="0" y="2616393"/>
                </a:lnTo>
                <a:lnTo>
                  <a:pt x="361441" y="2616393"/>
                </a:lnTo>
                <a:lnTo>
                  <a:pt x="361441" y="2724393"/>
                </a:lnTo>
                <a:close/>
              </a:path>
            </a:pathLst>
          </a:custGeom>
          <a:solidFill>
            <a:srgbClr val="CAD5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85B65485-2D84-42E3-9BC8-9BCC168C99C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127" y="1053722"/>
            <a:ext cx="2765178" cy="513090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434807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479753" y="351071"/>
            <a:ext cx="2735970" cy="1835606"/>
            <a:chOff x="5079253" y="572273"/>
            <a:chExt cx="2735970" cy="1835606"/>
          </a:xfrm>
        </p:grpSpPr>
        <p:sp>
          <p:nvSpPr>
            <p:cNvPr id="11" name="等腰三角形 10"/>
            <p:cNvSpPr/>
            <p:nvPr/>
          </p:nvSpPr>
          <p:spPr>
            <a:xfrm>
              <a:off x="5491053" y="779638"/>
              <a:ext cx="1888760" cy="1628241"/>
            </a:xfrm>
            <a:prstGeom prst="triangle">
              <a:avLst/>
            </a:prstGeom>
            <a:noFill/>
            <a:ln w="38100">
              <a:solidFill>
                <a:srgbClr val="DCE3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" name="等腰三角形 11"/>
            <p:cNvSpPr/>
            <p:nvPr/>
          </p:nvSpPr>
          <p:spPr>
            <a:xfrm>
              <a:off x="5079253" y="572274"/>
              <a:ext cx="1888760" cy="1628241"/>
            </a:xfrm>
            <a:prstGeom prst="triangle">
              <a:avLst/>
            </a:prstGeom>
            <a:noFill/>
            <a:ln w="38100">
              <a:solidFill>
                <a:srgbClr val="DCE3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3" name="等腰三角形 12"/>
            <p:cNvSpPr/>
            <p:nvPr/>
          </p:nvSpPr>
          <p:spPr>
            <a:xfrm>
              <a:off x="5926463" y="572273"/>
              <a:ext cx="1888760" cy="1628241"/>
            </a:xfrm>
            <a:prstGeom prst="triangle">
              <a:avLst/>
            </a:prstGeom>
            <a:noFill/>
            <a:ln w="38100">
              <a:solidFill>
                <a:srgbClr val="DCE3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1495143" y="673373"/>
            <a:ext cx="774467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000" dirty="0">
                <a:cs typeface="+mn-ea"/>
                <a:sym typeface="+mn-lt"/>
              </a:rPr>
              <a:t>发布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1009280" y="3378813"/>
            <a:ext cx="47177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zh-CN" sz="1800" b="1" kern="100" spc="55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一个文本框：</a:t>
            </a:r>
            <a:r>
              <a:rPr lang="zh-CN" altLang="zh-CN" sz="1800" kern="100" spc="55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发起提问</a:t>
            </a:r>
          </a:p>
          <a:p>
            <a:pPr algn="just"/>
            <a:r>
              <a:rPr lang="zh-CN" altLang="zh-CN" sz="1800" b="1" kern="100" spc="55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两个编辑文本框</a:t>
            </a:r>
            <a:r>
              <a:rPr lang="zh-CN" altLang="en-US" sz="1800" b="1" kern="100" spc="55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：</a:t>
            </a:r>
            <a:r>
              <a:rPr lang="zh-CN" altLang="zh-CN" sz="1800" kern="100" spc="55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一个写标题，一个写文本</a:t>
            </a:r>
            <a:br>
              <a:rPr lang="en-US" altLang="zh-CN" sz="1800" kern="100" spc="55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rPr>
            </a:br>
            <a:r>
              <a:rPr lang="zh-CN" altLang="zh-CN" sz="1800" b="1" kern="100" spc="55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两个按钮</a:t>
            </a:r>
            <a:r>
              <a:rPr lang="zh-CN" altLang="en-US" sz="1800" b="1" kern="100" spc="55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：</a:t>
            </a:r>
            <a:r>
              <a:rPr lang="zh-CN" altLang="zh-CN" sz="1800" kern="100" spc="55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一个发布提交，一个选择照片</a:t>
            </a:r>
          </a:p>
          <a:p>
            <a:pPr algn="just"/>
            <a:r>
              <a:rPr lang="zh-CN" altLang="zh-CN" sz="1800" kern="100" spc="55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一个</a:t>
            </a:r>
            <a:r>
              <a:rPr lang="en-US" altLang="zh-CN" sz="1800" kern="100" spc="55" dirty="0" err="1">
                <a:effectLst/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imageview</a:t>
            </a:r>
            <a:r>
              <a:rPr lang="en-US" altLang="zh-CN" sz="1800" kern="100" spc="55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zh-CN" altLang="zh-CN" sz="1800" kern="100" spc="55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显示选择的照片</a:t>
            </a:r>
          </a:p>
        </p:txBody>
      </p:sp>
      <p:sp>
        <p:nvSpPr>
          <p:cNvPr id="15" name="任意多边形 14"/>
          <p:cNvSpPr/>
          <p:nvPr/>
        </p:nvSpPr>
        <p:spPr>
          <a:xfrm rot="5400000">
            <a:off x="6205309" y="-247559"/>
            <a:ext cx="2604055" cy="3801316"/>
          </a:xfrm>
          <a:custGeom>
            <a:avLst/>
            <a:gdLst>
              <a:gd name="connsiteX0" fmla="*/ 476443 w 2604055"/>
              <a:gd name="connsiteY0" fmla="*/ 2724393 h 3801316"/>
              <a:gd name="connsiteX1" fmla="*/ 476443 w 2604055"/>
              <a:gd name="connsiteY1" fmla="*/ 2616393 h 3801316"/>
              <a:gd name="connsiteX2" fmla="*/ 2604055 w 2604055"/>
              <a:gd name="connsiteY2" fmla="*/ 2616393 h 3801316"/>
              <a:gd name="connsiteX3" fmla="*/ 2604055 w 2604055"/>
              <a:gd name="connsiteY3" fmla="*/ 2724393 h 3801316"/>
              <a:gd name="connsiteX4" fmla="*/ 361441 w 2604055"/>
              <a:gd name="connsiteY4" fmla="*/ 2616393 h 3801316"/>
              <a:gd name="connsiteX5" fmla="*/ 361441 w 2604055"/>
              <a:gd name="connsiteY5" fmla="*/ 0 h 3801316"/>
              <a:gd name="connsiteX6" fmla="*/ 476443 w 2604055"/>
              <a:gd name="connsiteY6" fmla="*/ 0 h 3801316"/>
              <a:gd name="connsiteX7" fmla="*/ 476443 w 2604055"/>
              <a:gd name="connsiteY7" fmla="*/ 2616393 h 3801316"/>
              <a:gd name="connsiteX8" fmla="*/ 361441 w 2604055"/>
              <a:gd name="connsiteY8" fmla="*/ 3801316 h 3801316"/>
              <a:gd name="connsiteX9" fmla="*/ 361441 w 2604055"/>
              <a:gd name="connsiteY9" fmla="*/ 2724393 h 3801316"/>
              <a:gd name="connsiteX10" fmla="*/ 476443 w 2604055"/>
              <a:gd name="connsiteY10" fmla="*/ 2724393 h 3801316"/>
              <a:gd name="connsiteX11" fmla="*/ 476443 w 2604055"/>
              <a:gd name="connsiteY11" fmla="*/ 3801316 h 3801316"/>
              <a:gd name="connsiteX12" fmla="*/ 0 w 2604055"/>
              <a:gd name="connsiteY12" fmla="*/ 2724393 h 3801316"/>
              <a:gd name="connsiteX13" fmla="*/ 0 w 2604055"/>
              <a:gd name="connsiteY13" fmla="*/ 2616393 h 3801316"/>
              <a:gd name="connsiteX14" fmla="*/ 361441 w 2604055"/>
              <a:gd name="connsiteY14" fmla="*/ 2616393 h 3801316"/>
              <a:gd name="connsiteX15" fmla="*/ 361441 w 2604055"/>
              <a:gd name="connsiteY15" fmla="*/ 2724393 h 3801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604055" h="3801316">
                <a:moveTo>
                  <a:pt x="476443" y="2724393"/>
                </a:moveTo>
                <a:lnTo>
                  <a:pt x="476443" y="2616393"/>
                </a:lnTo>
                <a:lnTo>
                  <a:pt x="2604055" y="2616393"/>
                </a:lnTo>
                <a:lnTo>
                  <a:pt x="2604055" y="2724393"/>
                </a:lnTo>
                <a:close/>
                <a:moveTo>
                  <a:pt x="361441" y="2616393"/>
                </a:moveTo>
                <a:lnTo>
                  <a:pt x="361441" y="0"/>
                </a:lnTo>
                <a:lnTo>
                  <a:pt x="476443" y="0"/>
                </a:lnTo>
                <a:lnTo>
                  <a:pt x="476443" y="2616393"/>
                </a:lnTo>
                <a:close/>
                <a:moveTo>
                  <a:pt x="361441" y="3801316"/>
                </a:moveTo>
                <a:lnTo>
                  <a:pt x="361441" y="2724393"/>
                </a:lnTo>
                <a:lnTo>
                  <a:pt x="476443" y="2724393"/>
                </a:lnTo>
                <a:lnTo>
                  <a:pt x="476443" y="3801316"/>
                </a:lnTo>
                <a:close/>
                <a:moveTo>
                  <a:pt x="0" y="2724393"/>
                </a:moveTo>
                <a:lnTo>
                  <a:pt x="0" y="2616393"/>
                </a:lnTo>
                <a:lnTo>
                  <a:pt x="361441" y="2616393"/>
                </a:lnTo>
                <a:lnTo>
                  <a:pt x="361441" y="2724393"/>
                </a:lnTo>
                <a:close/>
              </a:path>
            </a:pathLst>
          </a:custGeom>
          <a:solidFill>
            <a:srgbClr val="CAD5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9" name="图片 8" descr="1606314127(1)">
            <a:extLst>
              <a:ext uri="{FF2B5EF4-FFF2-40B4-BE49-F238E27FC236}">
                <a16:creationId xmlns:a16="http://schemas.microsoft.com/office/drawing/2014/main" id="{F5DC8B8E-DDC8-4ACD-9F9A-A31FF2849E7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193585" y="1104259"/>
            <a:ext cx="2527931" cy="5080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6643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479753" y="351071"/>
            <a:ext cx="2735970" cy="1835606"/>
            <a:chOff x="5079253" y="572273"/>
            <a:chExt cx="2735970" cy="1835606"/>
          </a:xfrm>
        </p:grpSpPr>
        <p:sp>
          <p:nvSpPr>
            <p:cNvPr id="11" name="等腰三角形 10"/>
            <p:cNvSpPr/>
            <p:nvPr/>
          </p:nvSpPr>
          <p:spPr>
            <a:xfrm>
              <a:off x="5491053" y="779638"/>
              <a:ext cx="1888760" cy="1628241"/>
            </a:xfrm>
            <a:prstGeom prst="triangle">
              <a:avLst/>
            </a:prstGeom>
            <a:noFill/>
            <a:ln w="38100">
              <a:solidFill>
                <a:srgbClr val="DCE3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" name="等腰三角形 11"/>
            <p:cNvSpPr/>
            <p:nvPr/>
          </p:nvSpPr>
          <p:spPr>
            <a:xfrm>
              <a:off x="5079253" y="572274"/>
              <a:ext cx="1888760" cy="1628241"/>
            </a:xfrm>
            <a:prstGeom prst="triangle">
              <a:avLst/>
            </a:prstGeom>
            <a:noFill/>
            <a:ln w="38100">
              <a:solidFill>
                <a:srgbClr val="DCE3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3" name="等腰三角形 12"/>
            <p:cNvSpPr/>
            <p:nvPr/>
          </p:nvSpPr>
          <p:spPr>
            <a:xfrm>
              <a:off x="5926463" y="572273"/>
              <a:ext cx="1888760" cy="1628241"/>
            </a:xfrm>
            <a:prstGeom prst="triangle">
              <a:avLst/>
            </a:prstGeom>
            <a:noFill/>
            <a:ln w="38100">
              <a:solidFill>
                <a:srgbClr val="DCE3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1495143" y="673373"/>
            <a:ext cx="774467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000" dirty="0">
                <a:cs typeface="+mn-ea"/>
                <a:sym typeface="+mn-lt"/>
              </a:rPr>
              <a:t>回复动态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1009280" y="3378813"/>
            <a:ext cx="40700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zh-CN" altLang="zh-CN" sz="1800" b="1" kern="100" spc="55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上方一个文本框：</a:t>
            </a:r>
            <a:r>
              <a:rPr lang="zh-CN" altLang="zh-CN" sz="1800" kern="100" spc="55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回复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zh-CN" altLang="zh-CN" sz="1800" b="1" kern="100" spc="55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整体用一个</a:t>
            </a:r>
            <a:r>
              <a:rPr lang="en-US" altLang="zh-CN" sz="1800" b="1" kern="100" spc="55" dirty="0" err="1">
                <a:effectLst/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listview</a:t>
            </a:r>
            <a:r>
              <a:rPr lang="zh-CN" altLang="zh-CN" sz="1800" b="1" kern="100" spc="55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显示回复信息以及时间</a:t>
            </a:r>
          </a:p>
        </p:txBody>
      </p:sp>
      <p:sp>
        <p:nvSpPr>
          <p:cNvPr id="15" name="任意多边形 14"/>
          <p:cNvSpPr/>
          <p:nvPr/>
        </p:nvSpPr>
        <p:spPr>
          <a:xfrm rot="5400000">
            <a:off x="6205309" y="-247559"/>
            <a:ext cx="2604055" cy="3801316"/>
          </a:xfrm>
          <a:custGeom>
            <a:avLst/>
            <a:gdLst>
              <a:gd name="connsiteX0" fmla="*/ 476443 w 2604055"/>
              <a:gd name="connsiteY0" fmla="*/ 2724393 h 3801316"/>
              <a:gd name="connsiteX1" fmla="*/ 476443 w 2604055"/>
              <a:gd name="connsiteY1" fmla="*/ 2616393 h 3801316"/>
              <a:gd name="connsiteX2" fmla="*/ 2604055 w 2604055"/>
              <a:gd name="connsiteY2" fmla="*/ 2616393 h 3801316"/>
              <a:gd name="connsiteX3" fmla="*/ 2604055 w 2604055"/>
              <a:gd name="connsiteY3" fmla="*/ 2724393 h 3801316"/>
              <a:gd name="connsiteX4" fmla="*/ 361441 w 2604055"/>
              <a:gd name="connsiteY4" fmla="*/ 2616393 h 3801316"/>
              <a:gd name="connsiteX5" fmla="*/ 361441 w 2604055"/>
              <a:gd name="connsiteY5" fmla="*/ 0 h 3801316"/>
              <a:gd name="connsiteX6" fmla="*/ 476443 w 2604055"/>
              <a:gd name="connsiteY6" fmla="*/ 0 h 3801316"/>
              <a:gd name="connsiteX7" fmla="*/ 476443 w 2604055"/>
              <a:gd name="connsiteY7" fmla="*/ 2616393 h 3801316"/>
              <a:gd name="connsiteX8" fmla="*/ 361441 w 2604055"/>
              <a:gd name="connsiteY8" fmla="*/ 3801316 h 3801316"/>
              <a:gd name="connsiteX9" fmla="*/ 361441 w 2604055"/>
              <a:gd name="connsiteY9" fmla="*/ 2724393 h 3801316"/>
              <a:gd name="connsiteX10" fmla="*/ 476443 w 2604055"/>
              <a:gd name="connsiteY10" fmla="*/ 2724393 h 3801316"/>
              <a:gd name="connsiteX11" fmla="*/ 476443 w 2604055"/>
              <a:gd name="connsiteY11" fmla="*/ 3801316 h 3801316"/>
              <a:gd name="connsiteX12" fmla="*/ 0 w 2604055"/>
              <a:gd name="connsiteY12" fmla="*/ 2724393 h 3801316"/>
              <a:gd name="connsiteX13" fmla="*/ 0 w 2604055"/>
              <a:gd name="connsiteY13" fmla="*/ 2616393 h 3801316"/>
              <a:gd name="connsiteX14" fmla="*/ 361441 w 2604055"/>
              <a:gd name="connsiteY14" fmla="*/ 2616393 h 3801316"/>
              <a:gd name="connsiteX15" fmla="*/ 361441 w 2604055"/>
              <a:gd name="connsiteY15" fmla="*/ 2724393 h 3801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604055" h="3801316">
                <a:moveTo>
                  <a:pt x="476443" y="2724393"/>
                </a:moveTo>
                <a:lnTo>
                  <a:pt x="476443" y="2616393"/>
                </a:lnTo>
                <a:lnTo>
                  <a:pt x="2604055" y="2616393"/>
                </a:lnTo>
                <a:lnTo>
                  <a:pt x="2604055" y="2724393"/>
                </a:lnTo>
                <a:close/>
                <a:moveTo>
                  <a:pt x="361441" y="2616393"/>
                </a:moveTo>
                <a:lnTo>
                  <a:pt x="361441" y="0"/>
                </a:lnTo>
                <a:lnTo>
                  <a:pt x="476443" y="0"/>
                </a:lnTo>
                <a:lnTo>
                  <a:pt x="476443" y="2616393"/>
                </a:lnTo>
                <a:close/>
                <a:moveTo>
                  <a:pt x="361441" y="3801316"/>
                </a:moveTo>
                <a:lnTo>
                  <a:pt x="361441" y="2724393"/>
                </a:lnTo>
                <a:lnTo>
                  <a:pt x="476443" y="2724393"/>
                </a:lnTo>
                <a:lnTo>
                  <a:pt x="476443" y="3801316"/>
                </a:lnTo>
                <a:close/>
                <a:moveTo>
                  <a:pt x="0" y="2724393"/>
                </a:moveTo>
                <a:lnTo>
                  <a:pt x="0" y="2616393"/>
                </a:lnTo>
                <a:lnTo>
                  <a:pt x="361441" y="2616393"/>
                </a:lnTo>
                <a:lnTo>
                  <a:pt x="361441" y="2724393"/>
                </a:lnTo>
                <a:close/>
              </a:path>
            </a:pathLst>
          </a:custGeom>
          <a:solidFill>
            <a:srgbClr val="CAD5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16" name="图片 15" descr="1606314547(1)">
            <a:extLst>
              <a:ext uri="{FF2B5EF4-FFF2-40B4-BE49-F238E27FC236}">
                <a16:creationId xmlns:a16="http://schemas.microsoft.com/office/drawing/2014/main" id="{4DBDE322-4D2D-4319-A836-5BE2D229348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112623" y="957518"/>
            <a:ext cx="2528682" cy="5042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6220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479753" y="351071"/>
            <a:ext cx="2735970" cy="1835606"/>
            <a:chOff x="5079253" y="572273"/>
            <a:chExt cx="2735970" cy="1835606"/>
          </a:xfrm>
        </p:grpSpPr>
        <p:sp>
          <p:nvSpPr>
            <p:cNvPr id="11" name="等腰三角形 10"/>
            <p:cNvSpPr/>
            <p:nvPr/>
          </p:nvSpPr>
          <p:spPr>
            <a:xfrm>
              <a:off x="5491053" y="779638"/>
              <a:ext cx="1888760" cy="1628241"/>
            </a:xfrm>
            <a:prstGeom prst="triangle">
              <a:avLst/>
            </a:prstGeom>
            <a:noFill/>
            <a:ln w="38100">
              <a:solidFill>
                <a:srgbClr val="DCE3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" name="等腰三角形 11"/>
            <p:cNvSpPr/>
            <p:nvPr/>
          </p:nvSpPr>
          <p:spPr>
            <a:xfrm>
              <a:off x="5079253" y="572274"/>
              <a:ext cx="1888760" cy="1628241"/>
            </a:xfrm>
            <a:prstGeom prst="triangle">
              <a:avLst/>
            </a:prstGeom>
            <a:noFill/>
            <a:ln w="38100">
              <a:solidFill>
                <a:srgbClr val="DCE3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3" name="等腰三角形 12"/>
            <p:cNvSpPr/>
            <p:nvPr/>
          </p:nvSpPr>
          <p:spPr>
            <a:xfrm>
              <a:off x="5926463" y="572273"/>
              <a:ext cx="1888760" cy="1628241"/>
            </a:xfrm>
            <a:prstGeom prst="triangle">
              <a:avLst/>
            </a:prstGeom>
            <a:noFill/>
            <a:ln w="38100">
              <a:solidFill>
                <a:srgbClr val="DCE3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1495143" y="673373"/>
            <a:ext cx="774467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000" dirty="0">
                <a:cs typeface="+mn-ea"/>
                <a:sym typeface="+mn-lt"/>
              </a:rPr>
              <a:t>个人中心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891553" y="2763656"/>
            <a:ext cx="418836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b="1" kern="100" spc="55" dirty="0"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元素：</a:t>
            </a:r>
            <a:endParaRPr lang="en-US" altLang="zh-CN" sz="1800" b="1" kern="100" spc="55" dirty="0">
              <a:effectLst/>
              <a:latin typeface="Calibri" panose="020F050202020403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zh-CN" altLang="zh-CN" sz="1800" kern="100" spc="55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上方一个背景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zh-CN" altLang="zh-CN" sz="1800" kern="100" spc="55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右上一个</a:t>
            </a:r>
            <a:r>
              <a:rPr lang="en-US" altLang="zh-CN" sz="1800" kern="100" spc="55" dirty="0" err="1">
                <a:effectLst/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imageview</a:t>
            </a:r>
            <a:r>
              <a:rPr lang="zh-CN" altLang="zh-CN" sz="1800" kern="100" spc="55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放置头像，它的左边一个文本框显示用户名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zh-CN" altLang="zh-CN" sz="1800" kern="100" spc="55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下面</a:t>
            </a:r>
            <a:r>
              <a:rPr lang="en-US" altLang="zh-CN" sz="1800" kern="100" spc="55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7</a:t>
            </a:r>
            <a:r>
              <a:rPr lang="zh-CN" altLang="zh-CN" sz="1800" kern="100" spc="55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行都是一个</a:t>
            </a:r>
            <a:r>
              <a:rPr lang="en-US" altLang="zh-CN" sz="1800" kern="100" spc="55" dirty="0" err="1">
                <a:effectLst/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imageview</a:t>
            </a:r>
            <a:r>
              <a:rPr lang="zh-CN" altLang="zh-CN" sz="1800" kern="100" spc="55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显示一个小图标和两个文本框显示信息</a:t>
            </a:r>
          </a:p>
        </p:txBody>
      </p:sp>
      <p:sp>
        <p:nvSpPr>
          <p:cNvPr id="15" name="任意多边形 14"/>
          <p:cNvSpPr/>
          <p:nvPr/>
        </p:nvSpPr>
        <p:spPr>
          <a:xfrm rot="5400000">
            <a:off x="6205309" y="-247559"/>
            <a:ext cx="2604055" cy="3801316"/>
          </a:xfrm>
          <a:custGeom>
            <a:avLst/>
            <a:gdLst>
              <a:gd name="connsiteX0" fmla="*/ 476443 w 2604055"/>
              <a:gd name="connsiteY0" fmla="*/ 2724393 h 3801316"/>
              <a:gd name="connsiteX1" fmla="*/ 476443 w 2604055"/>
              <a:gd name="connsiteY1" fmla="*/ 2616393 h 3801316"/>
              <a:gd name="connsiteX2" fmla="*/ 2604055 w 2604055"/>
              <a:gd name="connsiteY2" fmla="*/ 2616393 h 3801316"/>
              <a:gd name="connsiteX3" fmla="*/ 2604055 w 2604055"/>
              <a:gd name="connsiteY3" fmla="*/ 2724393 h 3801316"/>
              <a:gd name="connsiteX4" fmla="*/ 361441 w 2604055"/>
              <a:gd name="connsiteY4" fmla="*/ 2616393 h 3801316"/>
              <a:gd name="connsiteX5" fmla="*/ 361441 w 2604055"/>
              <a:gd name="connsiteY5" fmla="*/ 0 h 3801316"/>
              <a:gd name="connsiteX6" fmla="*/ 476443 w 2604055"/>
              <a:gd name="connsiteY6" fmla="*/ 0 h 3801316"/>
              <a:gd name="connsiteX7" fmla="*/ 476443 w 2604055"/>
              <a:gd name="connsiteY7" fmla="*/ 2616393 h 3801316"/>
              <a:gd name="connsiteX8" fmla="*/ 361441 w 2604055"/>
              <a:gd name="connsiteY8" fmla="*/ 3801316 h 3801316"/>
              <a:gd name="connsiteX9" fmla="*/ 361441 w 2604055"/>
              <a:gd name="connsiteY9" fmla="*/ 2724393 h 3801316"/>
              <a:gd name="connsiteX10" fmla="*/ 476443 w 2604055"/>
              <a:gd name="connsiteY10" fmla="*/ 2724393 h 3801316"/>
              <a:gd name="connsiteX11" fmla="*/ 476443 w 2604055"/>
              <a:gd name="connsiteY11" fmla="*/ 3801316 h 3801316"/>
              <a:gd name="connsiteX12" fmla="*/ 0 w 2604055"/>
              <a:gd name="connsiteY12" fmla="*/ 2724393 h 3801316"/>
              <a:gd name="connsiteX13" fmla="*/ 0 w 2604055"/>
              <a:gd name="connsiteY13" fmla="*/ 2616393 h 3801316"/>
              <a:gd name="connsiteX14" fmla="*/ 361441 w 2604055"/>
              <a:gd name="connsiteY14" fmla="*/ 2616393 h 3801316"/>
              <a:gd name="connsiteX15" fmla="*/ 361441 w 2604055"/>
              <a:gd name="connsiteY15" fmla="*/ 2724393 h 3801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604055" h="3801316">
                <a:moveTo>
                  <a:pt x="476443" y="2724393"/>
                </a:moveTo>
                <a:lnTo>
                  <a:pt x="476443" y="2616393"/>
                </a:lnTo>
                <a:lnTo>
                  <a:pt x="2604055" y="2616393"/>
                </a:lnTo>
                <a:lnTo>
                  <a:pt x="2604055" y="2724393"/>
                </a:lnTo>
                <a:close/>
                <a:moveTo>
                  <a:pt x="361441" y="2616393"/>
                </a:moveTo>
                <a:lnTo>
                  <a:pt x="361441" y="0"/>
                </a:lnTo>
                <a:lnTo>
                  <a:pt x="476443" y="0"/>
                </a:lnTo>
                <a:lnTo>
                  <a:pt x="476443" y="2616393"/>
                </a:lnTo>
                <a:close/>
                <a:moveTo>
                  <a:pt x="361441" y="3801316"/>
                </a:moveTo>
                <a:lnTo>
                  <a:pt x="361441" y="2724393"/>
                </a:lnTo>
                <a:lnTo>
                  <a:pt x="476443" y="2724393"/>
                </a:lnTo>
                <a:lnTo>
                  <a:pt x="476443" y="3801316"/>
                </a:lnTo>
                <a:close/>
                <a:moveTo>
                  <a:pt x="0" y="2724393"/>
                </a:moveTo>
                <a:lnTo>
                  <a:pt x="0" y="2616393"/>
                </a:lnTo>
                <a:lnTo>
                  <a:pt x="361441" y="2616393"/>
                </a:lnTo>
                <a:lnTo>
                  <a:pt x="361441" y="2724393"/>
                </a:lnTo>
                <a:close/>
              </a:path>
            </a:pathLst>
          </a:custGeom>
          <a:solidFill>
            <a:srgbClr val="CAD5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9" name="图片 8" descr="1606314338(1)">
            <a:extLst>
              <a:ext uri="{FF2B5EF4-FFF2-40B4-BE49-F238E27FC236}">
                <a16:creationId xmlns:a16="http://schemas.microsoft.com/office/drawing/2014/main" id="{407B1F69-6FE0-46EF-809A-0DF713E0810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136964" y="1097012"/>
            <a:ext cx="2584551" cy="5087615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26DABB43-C8CE-4616-9D8A-18B481F8939F}"/>
              </a:ext>
            </a:extLst>
          </p:cNvPr>
          <p:cNvSpPr txBox="1"/>
          <p:nvPr/>
        </p:nvSpPr>
        <p:spPr>
          <a:xfrm>
            <a:off x="866676" y="4840661"/>
            <a:ext cx="41883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b="1" kern="100" spc="55" dirty="0"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字体：</a:t>
            </a:r>
            <a:endParaRPr lang="en-US" altLang="zh-CN" sz="1800" b="1" kern="100" spc="55" dirty="0">
              <a:effectLst/>
              <a:latin typeface="Calibri" panose="020F050202020403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342900" lvl="0" indent="-342900" algn="just">
              <a:buFont typeface="Arial" panose="020B0604020202020204" pitchFamily="34" charset="0"/>
              <a:buChar char="•"/>
            </a:pP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右上方用户名为黑色，大小为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20dp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。</a:t>
            </a:r>
          </a:p>
          <a:p>
            <a:pPr marL="342900" lvl="0" indent="-342900" algn="just">
              <a:buFont typeface="Arial" panose="020B0604020202020204" pitchFamily="34" charset="0"/>
              <a:buChar char="•"/>
            </a:pP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其他文字均为灰色，大小为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14dp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23413364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34156" y="1"/>
            <a:ext cx="12226154" cy="6857999"/>
            <a:chOff x="-34156" y="1"/>
            <a:chExt cx="12226154" cy="6857999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5409"/>
                      </a14:imgEffect>
                      <a14:imgEffect>
                        <a14:saturation sat="6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flipH="1">
              <a:off x="10234862" y="1"/>
              <a:ext cx="1957136" cy="6857999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5409"/>
                      </a14:imgEffect>
                      <a14:imgEffect>
                        <a14:saturation sat="6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b="-1"/>
            <a:stretch/>
          </p:blipFill>
          <p:spPr>
            <a:xfrm flipH="1">
              <a:off x="-34156" y="1"/>
              <a:ext cx="10845602" cy="6857999"/>
            </a:xfrm>
            <a:prstGeom prst="rect">
              <a:avLst/>
            </a:prstGeom>
          </p:spPr>
        </p:pic>
      </p:grpSp>
      <p:sp>
        <p:nvSpPr>
          <p:cNvPr id="4" name="等腰三角形 3"/>
          <p:cNvSpPr/>
          <p:nvPr/>
        </p:nvSpPr>
        <p:spPr>
          <a:xfrm flipV="1">
            <a:off x="9430891" y="1374367"/>
            <a:ext cx="1961804" cy="1691210"/>
          </a:xfrm>
          <a:prstGeom prst="triangle">
            <a:avLst/>
          </a:prstGeom>
          <a:solidFill>
            <a:srgbClr val="CAD5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794202" y="650312"/>
            <a:ext cx="177037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6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03</a:t>
            </a:r>
            <a:endParaRPr lang="zh-CN" altLang="en-US" sz="960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562151" y="3505893"/>
            <a:ext cx="7292159" cy="1125080"/>
          </a:xfrm>
          <a:prstGeom prst="rect">
            <a:avLst/>
          </a:prstGeom>
          <a:solidFill>
            <a:srgbClr val="CAD5E8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761455" y="3553755"/>
            <a:ext cx="70327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dirty="0">
                <a:cs typeface="+mn-ea"/>
                <a:sym typeface="+mn-lt"/>
              </a:rPr>
              <a:t>页面风格</a:t>
            </a:r>
            <a:endParaRPr lang="en-US" altLang="zh-CN" sz="5400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36458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5850228" y="4818569"/>
            <a:ext cx="49458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zh-CN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页面色调以白色为准，简洁优雅，以白色为底调方便用户看文字内容。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zh-CN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操作栏的色调以蓝色为基调，美观，给人一种宁静的感觉。</a:t>
            </a:r>
          </a:p>
        </p:txBody>
      </p:sp>
      <p:pic>
        <p:nvPicPr>
          <p:cNvPr id="14" name="图片 13" descr="9">
            <a:extLst>
              <a:ext uri="{FF2B5EF4-FFF2-40B4-BE49-F238E27FC236}">
                <a16:creationId xmlns:a16="http://schemas.microsoft.com/office/drawing/2014/main" id="{643131A8-D2FB-4703-91A9-E275F2400FD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423074" y="1175024"/>
            <a:ext cx="3100800" cy="5189180"/>
          </a:xfrm>
          <a:prstGeom prst="rect">
            <a:avLst/>
          </a:prstGeom>
        </p:spPr>
      </p:pic>
      <p:pic>
        <p:nvPicPr>
          <p:cNvPr id="20" name="图片 19" descr="1606314314(1)">
            <a:extLst>
              <a:ext uri="{FF2B5EF4-FFF2-40B4-BE49-F238E27FC236}">
                <a16:creationId xmlns:a16="http://schemas.microsoft.com/office/drawing/2014/main" id="{AE7EB1C7-5B01-4639-B4D7-70A86B473D7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372859" y="1175024"/>
            <a:ext cx="3516950" cy="654355"/>
          </a:xfrm>
          <a:prstGeom prst="rect">
            <a:avLst/>
          </a:prstGeom>
        </p:spPr>
      </p:pic>
      <p:sp>
        <p:nvSpPr>
          <p:cNvPr id="21" name="对角圆角矩形 8">
            <a:extLst>
              <a:ext uri="{FF2B5EF4-FFF2-40B4-BE49-F238E27FC236}">
                <a16:creationId xmlns:a16="http://schemas.microsoft.com/office/drawing/2014/main" id="{DE1CD3E7-DCEA-414C-A3D9-63708B2E03E3}"/>
              </a:ext>
            </a:extLst>
          </p:cNvPr>
          <p:cNvSpPr/>
          <p:nvPr/>
        </p:nvSpPr>
        <p:spPr>
          <a:xfrm>
            <a:off x="6680900" y="216321"/>
            <a:ext cx="4900868" cy="646640"/>
          </a:xfrm>
          <a:prstGeom prst="round2DiagRect">
            <a:avLst>
              <a:gd name="adj1" fmla="val 0"/>
              <a:gd name="adj2" fmla="val 0"/>
            </a:avLst>
          </a:prstGeom>
          <a:solidFill>
            <a:srgbClr val="BCD2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spc="1200" dirty="0">
                <a:cs typeface="+mn-ea"/>
                <a:sym typeface="+mn-lt"/>
              </a:rPr>
              <a:t>搜索框</a:t>
            </a:r>
            <a:r>
              <a:rPr lang="en-US" altLang="zh-CN" sz="3200" spc="1200" dirty="0">
                <a:solidFill>
                  <a:srgbClr val="BCD2E3"/>
                </a:solidFill>
                <a:cs typeface="+mn-ea"/>
                <a:sym typeface="+mn-lt"/>
              </a:rPr>
              <a:t>.</a:t>
            </a:r>
            <a:r>
              <a:rPr lang="en-US" altLang="zh-CN" sz="3200" spc="1200" dirty="0">
                <a:cs typeface="+mn-ea"/>
                <a:sym typeface="+mn-lt"/>
              </a:rPr>
              <a:t>     </a:t>
            </a:r>
            <a:endParaRPr lang="zh-CN" altLang="en-US" sz="3200" spc="1200" dirty="0">
              <a:cs typeface="+mn-ea"/>
              <a:sym typeface="+mn-lt"/>
            </a:endParaRPr>
          </a:p>
        </p:txBody>
      </p:sp>
      <p:sp>
        <p:nvSpPr>
          <p:cNvPr id="23" name="对角圆角矩形 8">
            <a:extLst>
              <a:ext uri="{FF2B5EF4-FFF2-40B4-BE49-F238E27FC236}">
                <a16:creationId xmlns:a16="http://schemas.microsoft.com/office/drawing/2014/main" id="{1A69DA4F-7C5A-4CD5-B098-CE65204D794C}"/>
              </a:ext>
            </a:extLst>
          </p:cNvPr>
          <p:cNvSpPr/>
          <p:nvPr/>
        </p:nvSpPr>
        <p:spPr>
          <a:xfrm>
            <a:off x="519631" y="216321"/>
            <a:ext cx="4900868" cy="646640"/>
          </a:xfrm>
          <a:prstGeom prst="round2DiagRect">
            <a:avLst>
              <a:gd name="adj1" fmla="val 0"/>
              <a:gd name="adj2" fmla="val 0"/>
            </a:avLst>
          </a:prstGeom>
          <a:solidFill>
            <a:srgbClr val="BCD2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spc="1200" dirty="0">
                <a:solidFill>
                  <a:schemeClr val="bg1"/>
                </a:solidFill>
                <a:cs typeface="+mn-ea"/>
                <a:sym typeface="+mn-lt"/>
              </a:rPr>
              <a:t>首页</a:t>
            </a:r>
            <a:r>
              <a:rPr lang="en-US" altLang="zh-CN" sz="3200" spc="1200" dirty="0">
                <a:solidFill>
                  <a:schemeClr val="bg1"/>
                </a:solidFill>
                <a:cs typeface="+mn-ea"/>
                <a:sym typeface="+mn-lt"/>
              </a:rPr>
              <a:t> </a:t>
            </a:r>
            <a:endParaRPr lang="zh-CN" altLang="en-US" sz="3200" spc="12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4" name="任意多边形 14">
            <a:extLst>
              <a:ext uri="{FF2B5EF4-FFF2-40B4-BE49-F238E27FC236}">
                <a16:creationId xmlns:a16="http://schemas.microsoft.com/office/drawing/2014/main" id="{83C93DB8-06EC-40C2-8C6C-37DDA95E5410}"/>
              </a:ext>
            </a:extLst>
          </p:cNvPr>
          <p:cNvSpPr/>
          <p:nvPr/>
        </p:nvSpPr>
        <p:spPr>
          <a:xfrm>
            <a:off x="5217694" y="539641"/>
            <a:ext cx="4900868" cy="3801316"/>
          </a:xfrm>
          <a:custGeom>
            <a:avLst/>
            <a:gdLst>
              <a:gd name="connsiteX0" fmla="*/ 476443 w 2604055"/>
              <a:gd name="connsiteY0" fmla="*/ 2724393 h 3801316"/>
              <a:gd name="connsiteX1" fmla="*/ 476443 w 2604055"/>
              <a:gd name="connsiteY1" fmla="*/ 2616393 h 3801316"/>
              <a:gd name="connsiteX2" fmla="*/ 2604055 w 2604055"/>
              <a:gd name="connsiteY2" fmla="*/ 2616393 h 3801316"/>
              <a:gd name="connsiteX3" fmla="*/ 2604055 w 2604055"/>
              <a:gd name="connsiteY3" fmla="*/ 2724393 h 3801316"/>
              <a:gd name="connsiteX4" fmla="*/ 361441 w 2604055"/>
              <a:gd name="connsiteY4" fmla="*/ 2616393 h 3801316"/>
              <a:gd name="connsiteX5" fmla="*/ 361441 w 2604055"/>
              <a:gd name="connsiteY5" fmla="*/ 0 h 3801316"/>
              <a:gd name="connsiteX6" fmla="*/ 476443 w 2604055"/>
              <a:gd name="connsiteY6" fmla="*/ 0 h 3801316"/>
              <a:gd name="connsiteX7" fmla="*/ 476443 w 2604055"/>
              <a:gd name="connsiteY7" fmla="*/ 2616393 h 3801316"/>
              <a:gd name="connsiteX8" fmla="*/ 361441 w 2604055"/>
              <a:gd name="connsiteY8" fmla="*/ 3801316 h 3801316"/>
              <a:gd name="connsiteX9" fmla="*/ 361441 w 2604055"/>
              <a:gd name="connsiteY9" fmla="*/ 2724393 h 3801316"/>
              <a:gd name="connsiteX10" fmla="*/ 476443 w 2604055"/>
              <a:gd name="connsiteY10" fmla="*/ 2724393 h 3801316"/>
              <a:gd name="connsiteX11" fmla="*/ 476443 w 2604055"/>
              <a:gd name="connsiteY11" fmla="*/ 3801316 h 3801316"/>
              <a:gd name="connsiteX12" fmla="*/ 0 w 2604055"/>
              <a:gd name="connsiteY12" fmla="*/ 2724393 h 3801316"/>
              <a:gd name="connsiteX13" fmla="*/ 0 w 2604055"/>
              <a:gd name="connsiteY13" fmla="*/ 2616393 h 3801316"/>
              <a:gd name="connsiteX14" fmla="*/ 361441 w 2604055"/>
              <a:gd name="connsiteY14" fmla="*/ 2616393 h 3801316"/>
              <a:gd name="connsiteX15" fmla="*/ 361441 w 2604055"/>
              <a:gd name="connsiteY15" fmla="*/ 2724393 h 3801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604055" h="3801316">
                <a:moveTo>
                  <a:pt x="476443" y="2724393"/>
                </a:moveTo>
                <a:lnTo>
                  <a:pt x="476443" y="2616393"/>
                </a:lnTo>
                <a:lnTo>
                  <a:pt x="2604055" y="2616393"/>
                </a:lnTo>
                <a:lnTo>
                  <a:pt x="2604055" y="2724393"/>
                </a:lnTo>
                <a:close/>
                <a:moveTo>
                  <a:pt x="361441" y="2616393"/>
                </a:moveTo>
                <a:lnTo>
                  <a:pt x="361441" y="0"/>
                </a:lnTo>
                <a:lnTo>
                  <a:pt x="476443" y="0"/>
                </a:lnTo>
                <a:lnTo>
                  <a:pt x="476443" y="2616393"/>
                </a:lnTo>
                <a:close/>
                <a:moveTo>
                  <a:pt x="361441" y="3801316"/>
                </a:moveTo>
                <a:lnTo>
                  <a:pt x="361441" y="2724393"/>
                </a:lnTo>
                <a:lnTo>
                  <a:pt x="476443" y="2724393"/>
                </a:lnTo>
                <a:lnTo>
                  <a:pt x="476443" y="3801316"/>
                </a:lnTo>
                <a:close/>
                <a:moveTo>
                  <a:pt x="0" y="2724393"/>
                </a:moveTo>
                <a:lnTo>
                  <a:pt x="0" y="2616393"/>
                </a:lnTo>
                <a:lnTo>
                  <a:pt x="361441" y="2616393"/>
                </a:lnTo>
                <a:lnTo>
                  <a:pt x="361441" y="2724393"/>
                </a:lnTo>
                <a:close/>
              </a:path>
            </a:pathLst>
          </a:custGeom>
          <a:solidFill>
            <a:srgbClr val="CAD5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60908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/>
          <p:cNvGrpSpPr/>
          <p:nvPr/>
        </p:nvGrpSpPr>
        <p:grpSpPr>
          <a:xfrm>
            <a:off x="5066858" y="641041"/>
            <a:ext cx="2021395" cy="1356186"/>
            <a:chOff x="5079253" y="572273"/>
            <a:chExt cx="2735970" cy="1835606"/>
          </a:xfrm>
        </p:grpSpPr>
        <p:sp>
          <p:nvSpPr>
            <p:cNvPr id="29" name="等腰三角形 28"/>
            <p:cNvSpPr/>
            <p:nvPr/>
          </p:nvSpPr>
          <p:spPr>
            <a:xfrm>
              <a:off x="5491053" y="779638"/>
              <a:ext cx="1888760" cy="1628241"/>
            </a:xfrm>
            <a:prstGeom prst="triangle">
              <a:avLst/>
            </a:prstGeom>
            <a:noFill/>
            <a:ln w="38100">
              <a:solidFill>
                <a:srgbClr val="BCD2E3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0" name="等腰三角形 29"/>
            <p:cNvSpPr/>
            <p:nvPr/>
          </p:nvSpPr>
          <p:spPr>
            <a:xfrm>
              <a:off x="5079253" y="572274"/>
              <a:ext cx="1888760" cy="1628241"/>
            </a:xfrm>
            <a:prstGeom prst="triangle">
              <a:avLst/>
            </a:prstGeom>
            <a:noFill/>
            <a:ln w="38100">
              <a:solidFill>
                <a:srgbClr val="BCD2E3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" name="等腰三角形 30"/>
            <p:cNvSpPr/>
            <p:nvPr/>
          </p:nvSpPr>
          <p:spPr>
            <a:xfrm>
              <a:off x="5926463" y="572273"/>
              <a:ext cx="1888760" cy="1628241"/>
            </a:xfrm>
            <a:prstGeom prst="triangle">
              <a:avLst/>
            </a:prstGeom>
            <a:noFill/>
            <a:ln w="38100">
              <a:solidFill>
                <a:srgbClr val="BCD2E3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0" name="矩形 9"/>
          <p:cNvSpPr/>
          <p:nvPr/>
        </p:nvSpPr>
        <p:spPr>
          <a:xfrm>
            <a:off x="1094282" y="1319949"/>
            <a:ext cx="10223292" cy="151575"/>
          </a:xfrm>
          <a:prstGeom prst="rect">
            <a:avLst/>
          </a:prstGeom>
          <a:solidFill>
            <a:srgbClr val="BCD2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" name="对角圆角矩形 8"/>
          <p:cNvSpPr/>
          <p:nvPr/>
        </p:nvSpPr>
        <p:spPr>
          <a:xfrm>
            <a:off x="3627122" y="1052179"/>
            <a:ext cx="4900868" cy="646640"/>
          </a:xfrm>
          <a:prstGeom prst="round2DiagRect">
            <a:avLst>
              <a:gd name="adj1" fmla="val 0"/>
              <a:gd name="adj2" fmla="val 0"/>
            </a:avLst>
          </a:prstGeom>
          <a:solidFill>
            <a:srgbClr val="BCD2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spc="1200" dirty="0">
                <a:cs typeface="+mn-ea"/>
                <a:sym typeface="+mn-lt"/>
              </a:rPr>
              <a:t>按钮</a:t>
            </a:r>
            <a:r>
              <a:rPr lang="en-US" altLang="zh-CN" sz="3200" spc="1200" dirty="0">
                <a:solidFill>
                  <a:srgbClr val="BCD2E3"/>
                </a:solidFill>
                <a:cs typeface="+mn-ea"/>
                <a:sym typeface="+mn-lt"/>
              </a:rPr>
              <a:t>.</a:t>
            </a:r>
            <a:r>
              <a:rPr lang="en-US" altLang="zh-CN" sz="3200" spc="1200" dirty="0">
                <a:cs typeface="+mn-ea"/>
                <a:sym typeface="+mn-lt"/>
              </a:rPr>
              <a:t>     </a:t>
            </a:r>
            <a:endParaRPr lang="zh-CN" altLang="en-US" sz="3200" spc="1200" dirty="0">
              <a:cs typeface="+mn-ea"/>
              <a:sym typeface="+mn-lt"/>
            </a:endParaRPr>
          </a:p>
        </p:txBody>
      </p:sp>
      <p:pic>
        <p:nvPicPr>
          <p:cNvPr id="22" name="图片 21" descr="1606314256(1)">
            <a:extLst>
              <a:ext uri="{FF2B5EF4-FFF2-40B4-BE49-F238E27FC236}">
                <a16:creationId xmlns:a16="http://schemas.microsoft.com/office/drawing/2014/main" id="{E1A0F9EA-61A3-4411-97ED-6499F9962E9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953376" y="2249072"/>
            <a:ext cx="2285248" cy="1202979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1BB9E091-892A-4175-8472-17B24BE0BB7D}"/>
              </a:ext>
            </a:extLst>
          </p:cNvPr>
          <p:cNvSpPr txBox="1"/>
          <p:nvPr/>
        </p:nvSpPr>
        <p:spPr>
          <a:xfrm>
            <a:off x="3384884" y="4106779"/>
            <a:ext cx="56789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按钮风格相同，大小相似，字体一致，无效按钮要屏蔽，在涵盖按钮的内容又不过于占用空间，使布局更美观。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534437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5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2191999" cy="3424518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4896090" y="966778"/>
            <a:ext cx="2735970" cy="1835606"/>
            <a:chOff x="5079253" y="572273"/>
            <a:chExt cx="2735970" cy="1835606"/>
          </a:xfrm>
        </p:grpSpPr>
        <p:sp>
          <p:nvSpPr>
            <p:cNvPr id="4" name="等腰三角形 3"/>
            <p:cNvSpPr/>
            <p:nvPr/>
          </p:nvSpPr>
          <p:spPr>
            <a:xfrm>
              <a:off x="5491053" y="779638"/>
              <a:ext cx="1888760" cy="1628241"/>
            </a:xfrm>
            <a:prstGeom prst="triangle">
              <a:avLst/>
            </a:prstGeom>
            <a:noFill/>
            <a:ln w="3810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" name="等腰三角形 4"/>
            <p:cNvSpPr/>
            <p:nvPr/>
          </p:nvSpPr>
          <p:spPr>
            <a:xfrm>
              <a:off x="5079253" y="572274"/>
              <a:ext cx="1888760" cy="1628241"/>
            </a:xfrm>
            <a:prstGeom prst="triangle">
              <a:avLst/>
            </a:prstGeom>
            <a:noFill/>
            <a:ln w="3810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" name="等腰三角形 5"/>
            <p:cNvSpPr/>
            <p:nvPr/>
          </p:nvSpPr>
          <p:spPr>
            <a:xfrm>
              <a:off x="5926463" y="572273"/>
              <a:ext cx="1888760" cy="1628241"/>
            </a:xfrm>
            <a:prstGeom prst="triangle">
              <a:avLst/>
            </a:prstGeom>
            <a:noFill/>
            <a:ln w="3810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3810000" y="4391296"/>
            <a:ext cx="46078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dirty="0">
                <a:cs typeface="+mn-ea"/>
                <a:sym typeface="+mn-lt"/>
              </a:rPr>
              <a:t>THANKS</a:t>
            </a:r>
            <a:endParaRPr lang="zh-CN" altLang="en-US" sz="6000" dirty="0">
              <a:cs typeface="+mn-ea"/>
              <a:sym typeface="+mn-lt"/>
            </a:endParaRPr>
          </a:p>
        </p:txBody>
      </p:sp>
      <p:sp>
        <p:nvSpPr>
          <p:cNvPr id="12" name="文本框 2"/>
          <p:cNvSpPr txBox="1"/>
          <p:nvPr/>
        </p:nvSpPr>
        <p:spPr>
          <a:xfrm>
            <a:off x="3901096" y="3491425"/>
            <a:ext cx="43361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zh-CN" sz="2800" spc="1000" dirty="0">
                <a:cs typeface="+mn-ea"/>
                <a:sym typeface="+mn-lt"/>
              </a:rPr>
              <a:t>感谢一路有你</a:t>
            </a:r>
            <a:endParaRPr lang="zh-CN" altLang="en-US" sz="2800" b="1" spc="1000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53042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/>
          <p:cNvSpPr/>
          <p:nvPr/>
        </p:nvSpPr>
        <p:spPr>
          <a:xfrm>
            <a:off x="0" y="3195"/>
            <a:ext cx="12192000" cy="1954941"/>
          </a:xfrm>
          <a:prstGeom prst="rect">
            <a:avLst/>
          </a:prstGeom>
          <a:solidFill>
            <a:srgbClr val="CAD5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cs typeface="+mn-ea"/>
                <a:sym typeface="+mn-lt"/>
              </a:rPr>
              <a:t>  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058545" y="601646"/>
            <a:ext cx="38432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7200" dirty="0">
                <a:cs typeface="+mn-ea"/>
                <a:sym typeface="+mn-lt"/>
              </a:rPr>
              <a:t>C</a:t>
            </a:r>
            <a:r>
              <a:rPr lang="en-US" altLang="zh-CN" sz="4800" dirty="0">
                <a:cs typeface="+mn-ea"/>
                <a:sym typeface="+mn-lt"/>
              </a:rPr>
              <a:t>ONTENTS</a:t>
            </a:r>
            <a:endParaRPr lang="zh-CN" altLang="en-US" sz="4800" dirty="0">
              <a:cs typeface="+mn-ea"/>
              <a:sym typeface="+mn-lt"/>
            </a:endParaRPr>
          </a:p>
        </p:txBody>
      </p:sp>
      <p:sp>
        <p:nvSpPr>
          <p:cNvPr id="9" name="燕尾形 8"/>
          <p:cNvSpPr/>
          <p:nvPr/>
        </p:nvSpPr>
        <p:spPr>
          <a:xfrm>
            <a:off x="1469037" y="2543963"/>
            <a:ext cx="484381" cy="357439"/>
          </a:xfrm>
          <a:prstGeom prst="chevron">
            <a:avLst/>
          </a:prstGeom>
          <a:solidFill>
            <a:srgbClr val="CAD5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0" name="燕尾形 9"/>
          <p:cNvSpPr/>
          <p:nvPr/>
        </p:nvSpPr>
        <p:spPr>
          <a:xfrm>
            <a:off x="1469036" y="3520822"/>
            <a:ext cx="484381" cy="357439"/>
          </a:xfrm>
          <a:prstGeom prst="chevron">
            <a:avLst/>
          </a:prstGeom>
          <a:solidFill>
            <a:srgbClr val="CAD5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1" name="燕尾形 10"/>
          <p:cNvSpPr/>
          <p:nvPr/>
        </p:nvSpPr>
        <p:spPr>
          <a:xfrm>
            <a:off x="1469036" y="4497681"/>
            <a:ext cx="484381" cy="357439"/>
          </a:xfrm>
          <a:prstGeom prst="chevron">
            <a:avLst/>
          </a:prstGeom>
          <a:solidFill>
            <a:srgbClr val="CAD5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2720452" y="2355310"/>
            <a:ext cx="29347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cs typeface="+mn-ea"/>
                <a:sym typeface="+mn-lt"/>
              </a:rPr>
              <a:t>01</a:t>
            </a:r>
            <a:r>
              <a:rPr lang="en-US" altLang="zh-CN" sz="2400" b="1" dirty="0">
                <a:cs typeface="+mn-ea"/>
                <a:sym typeface="+mn-lt"/>
              </a:rPr>
              <a:t>  </a:t>
            </a:r>
            <a:r>
              <a:rPr lang="zh-CN" altLang="en-US" sz="2400" dirty="0">
                <a:cs typeface="+mn-ea"/>
                <a:sym typeface="+mn-lt"/>
              </a:rPr>
              <a:t>整体交互流程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5816613" y="2633903"/>
            <a:ext cx="43236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cs typeface="+mn-ea"/>
                <a:sym typeface="+mn-lt"/>
              </a:rPr>
              <a:t>整体流程图</a:t>
            </a:r>
            <a:endParaRPr lang="en-US" altLang="zh-CN" sz="1600" dirty="0">
              <a:cs typeface="+mn-ea"/>
              <a:sym typeface="+mn-lt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2703980" y="3332169"/>
            <a:ext cx="29512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cs typeface="+mn-ea"/>
                <a:sym typeface="+mn-lt"/>
              </a:rPr>
              <a:t>02 </a:t>
            </a:r>
            <a:r>
              <a:rPr lang="zh-CN" altLang="en-US" sz="2400" dirty="0">
                <a:cs typeface="+mn-ea"/>
                <a:sym typeface="+mn-lt"/>
              </a:rPr>
              <a:t>页面元素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2720453" y="4309028"/>
            <a:ext cx="29347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cs typeface="+mn-ea"/>
                <a:sym typeface="+mn-lt"/>
              </a:rPr>
              <a:t>03 </a:t>
            </a:r>
            <a:r>
              <a:rPr lang="zh-CN" altLang="en-US" sz="2400" dirty="0">
                <a:cs typeface="+mn-ea"/>
                <a:sym typeface="+mn-lt"/>
              </a:rPr>
              <a:t>页面风格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5816613" y="3602297"/>
            <a:ext cx="50436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rgbClr val="3F3E40"/>
                </a:solidFill>
                <a:cs typeface="+mn-ea"/>
                <a:sym typeface="+mn-lt"/>
              </a:rPr>
              <a:t>页面布局的设置</a:t>
            </a:r>
            <a:endParaRPr lang="en-US" altLang="zh-CN" dirty="0">
              <a:solidFill>
                <a:srgbClr val="3F3E40"/>
              </a:solidFill>
              <a:cs typeface="+mn-ea"/>
              <a:sym typeface="+mn-lt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5816613" y="4570691"/>
            <a:ext cx="54748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cs typeface="+mn-ea"/>
                <a:sym typeface="+mn-lt"/>
              </a:rPr>
              <a:t>软件整体风格介绍</a:t>
            </a:r>
            <a:endParaRPr lang="en-US" altLang="zh-CN" sz="1600" dirty="0">
              <a:cs typeface="+mn-ea"/>
              <a:sym typeface="+mn-lt"/>
            </a:endParaRPr>
          </a:p>
        </p:txBody>
      </p:sp>
      <p:cxnSp>
        <p:nvCxnSpPr>
          <p:cNvPr id="37" name="直接连接符 36"/>
          <p:cNvCxnSpPr/>
          <p:nvPr/>
        </p:nvCxnSpPr>
        <p:spPr>
          <a:xfrm>
            <a:off x="869430" y="1693888"/>
            <a:ext cx="556135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/>
          <p:cNvCxnSpPr/>
          <p:nvPr/>
        </p:nvCxnSpPr>
        <p:spPr>
          <a:xfrm>
            <a:off x="5196590" y="313712"/>
            <a:ext cx="0" cy="1644424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7999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94"/>
          <a:stretch/>
        </p:blipFill>
        <p:spPr>
          <a:xfrm>
            <a:off x="0" y="0"/>
            <a:ext cx="12192000" cy="6865440"/>
          </a:xfrm>
          <a:prstGeom prst="rect">
            <a:avLst/>
          </a:prstGeom>
        </p:spPr>
      </p:pic>
      <p:sp>
        <p:nvSpPr>
          <p:cNvPr id="3" name="等腰三角形 2"/>
          <p:cNvSpPr/>
          <p:nvPr/>
        </p:nvSpPr>
        <p:spPr>
          <a:xfrm flipV="1">
            <a:off x="8927872" y="1246911"/>
            <a:ext cx="1961804" cy="1691210"/>
          </a:xfrm>
          <a:prstGeom prst="triangle">
            <a:avLst/>
          </a:prstGeom>
          <a:solidFill>
            <a:srgbClr val="9DC1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210507" y="843505"/>
            <a:ext cx="167916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6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01</a:t>
            </a:r>
            <a:endParaRPr lang="zh-CN" altLang="en-US" sz="960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947655" y="3070804"/>
            <a:ext cx="7281945" cy="1127094"/>
          </a:xfrm>
          <a:prstGeom prst="rect">
            <a:avLst/>
          </a:prstGeom>
          <a:solidFill>
            <a:srgbClr val="9DC1D9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83431" y="3120680"/>
            <a:ext cx="772321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>
                <a:cs typeface="+mn-ea"/>
                <a:sym typeface="+mn-lt"/>
              </a:rPr>
              <a:t>整体交互流程</a:t>
            </a:r>
            <a:endParaRPr lang="en-US" altLang="zh-CN" sz="4400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975950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98C9F686-A0E6-410A-B200-2492ED0B2D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07" y="0"/>
            <a:ext cx="12028185" cy="68580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CF77A79A-1A34-4F5C-B388-8DCA1A494331}"/>
              </a:ext>
            </a:extLst>
          </p:cNvPr>
          <p:cNvSpPr/>
          <p:nvPr/>
        </p:nvSpPr>
        <p:spPr>
          <a:xfrm>
            <a:off x="339360" y="980600"/>
            <a:ext cx="4161619" cy="941820"/>
          </a:xfrm>
          <a:prstGeom prst="rect">
            <a:avLst/>
          </a:prstGeom>
          <a:solidFill>
            <a:srgbClr val="CAD5E8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EDD7310-774F-4062-B744-8E00D1405A5A}"/>
              </a:ext>
            </a:extLst>
          </p:cNvPr>
          <p:cNvSpPr txBox="1"/>
          <p:nvPr/>
        </p:nvSpPr>
        <p:spPr>
          <a:xfrm>
            <a:off x="878888" y="1220678"/>
            <a:ext cx="3755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方正舒体" panose="02010601030101010101" pitchFamily="2" charset="-122"/>
                <a:ea typeface="方正舒体" panose="02010601030101010101" pitchFamily="2" charset="-122"/>
              </a:rPr>
              <a:t>此文档已提交至</a:t>
            </a:r>
            <a:r>
              <a:rPr lang="en-US" altLang="zh-CN" sz="2400" dirty="0" err="1">
                <a:latin typeface="方正舒体" panose="02010601030101010101" pitchFamily="2" charset="-122"/>
                <a:ea typeface="方正舒体" panose="02010601030101010101" pitchFamily="2" charset="-122"/>
              </a:rPr>
              <a:t>github</a:t>
            </a:r>
            <a:endParaRPr lang="zh-CN" altLang="en-US" sz="2400" dirty="0">
              <a:latin typeface="方正舒体" panose="02010601030101010101" pitchFamily="2" charset="-122"/>
              <a:ea typeface="方正舒体" panose="02010601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069392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651B51BE-C8C4-4EB4-838F-2216635973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634" y="0"/>
            <a:ext cx="114667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7627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400"/>
                    </a14:imgEffect>
                    <a14:imgEffect>
                      <a14:saturation sat="95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3" name="等腰三角形 2"/>
          <p:cNvSpPr/>
          <p:nvPr/>
        </p:nvSpPr>
        <p:spPr>
          <a:xfrm flipV="1">
            <a:off x="1795548" y="4298115"/>
            <a:ext cx="1961804" cy="1691210"/>
          </a:xfrm>
          <a:prstGeom prst="triangle">
            <a:avLst/>
          </a:prstGeom>
          <a:solidFill>
            <a:srgbClr val="DCE3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477188" y="3681420"/>
            <a:ext cx="172074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6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02</a:t>
            </a:r>
            <a:endParaRPr lang="zh-CN" altLang="en-US" sz="960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281053" y="2842771"/>
            <a:ext cx="7155771" cy="1123067"/>
          </a:xfrm>
          <a:prstGeom prst="rect">
            <a:avLst/>
          </a:prstGeom>
          <a:solidFill>
            <a:srgbClr val="DCE3F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391274" y="2888621"/>
            <a:ext cx="70455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dirty="0">
                <a:cs typeface="+mn-ea"/>
                <a:sym typeface="+mn-lt"/>
              </a:rPr>
              <a:t>界面元素</a:t>
            </a:r>
            <a:endParaRPr lang="en-US" altLang="zh-CN" sz="5400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297811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501829" y="815553"/>
            <a:ext cx="2735970" cy="1835606"/>
            <a:chOff x="5079253" y="572273"/>
            <a:chExt cx="2735970" cy="1835606"/>
          </a:xfrm>
        </p:grpSpPr>
        <p:sp>
          <p:nvSpPr>
            <p:cNvPr id="11" name="等腰三角形 10"/>
            <p:cNvSpPr/>
            <p:nvPr/>
          </p:nvSpPr>
          <p:spPr>
            <a:xfrm>
              <a:off x="5491053" y="779638"/>
              <a:ext cx="1888760" cy="1628241"/>
            </a:xfrm>
            <a:prstGeom prst="triangle">
              <a:avLst/>
            </a:prstGeom>
            <a:noFill/>
            <a:ln w="38100">
              <a:solidFill>
                <a:srgbClr val="DCE3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" name="等腰三角形 11"/>
            <p:cNvSpPr/>
            <p:nvPr/>
          </p:nvSpPr>
          <p:spPr>
            <a:xfrm>
              <a:off x="5079253" y="572274"/>
              <a:ext cx="1888760" cy="1628241"/>
            </a:xfrm>
            <a:prstGeom prst="triangle">
              <a:avLst/>
            </a:prstGeom>
            <a:noFill/>
            <a:ln w="38100">
              <a:solidFill>
                <a:srgbClr val="DCE3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3" name="等腰三角形 12"/>
            <p:cNvSpPr/>
            <p:nvPr/>
          </p:nvSpPr>
          <p:spPr>
            <a:xfrm>
              <a:off x="5926463" y="572273"/>
              <a:ext cx="1888760" cy="1628241"/>
            </a:xfrm>
            <a:prstGeom prst="triangle">
              <a:avLst/>
            </a:prstGeom>
            <a:noFill/>
            <a:ln w="38100">
              <a:solidFill>
                <a:srgbClr val="DCE3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1786857" y="772122"/>
            <a:ext cx="290188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000" dirty="0">
                <a:cs typeface="+mn-ea"/>
                <a:sym typeface="+mn-lt"/>
              </a:rPr>
              <a:t>启动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1393697" y="3863644"/>
            <a:ext cx="5213054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zh-CN" sz="1600" kern="100" spc="55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我们设置了启动页面，先慢慢显示，再慢慢变透明，最后消失就到了</a:t>
            </a:r>
            <a:r>
              <a:rPr lang="en-US" altLang="zh-CN" sz="1600" kern="100" spc="55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app</a:t>
            </a:r>
            <a:r>
              <a:rPr lang="zh-CN" altLang="zh-CN" sz="1600" kern="100" spc="55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首页</a:t>
            </a:r>
            <a:endParaRPr lang="en-US" altLang="zh-CN" sz="1600" kern="100" spc="55" dirty="0">
              <a:effectLst/>
              <a:latin typeface="Calibri" panose="020F050202020403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just"/>
            <a:endParaRPr lang="en-US" altLang="zh-CN" kern="100" spc="55" dirty="0">
              <a:latin typeface="Calibri" panose="020F050202020403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just"/>
            <a:endParaRPr lang="zh-CN" altLang="zh-CN" sz="1800" kern="100" spc="55" dirty="0">
              <a:effectLst/>
              <a:latin typeface="Calibri" panose="020F050202020403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endParaRPr lang="en-US" altLang="zh-CN" sz="1600" dirty="0">
              <a:cs typeface="+mn-ea"/>
              <a:sym typeface="+mn-lt"/>
            </a:endParaRPr>
          </a:p>
          <a:p>
            <a:pPr algn="just"/>
            <a:r>
              <a:rPr lang="zh-CN" altLang="zh-CN" sz="1800" b="1" kern="100" spc="55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元素：</a:t>
            </a:r>
            <a:r>
              <a:rPr lang="zh-CN" altLang="zh-CN" sz="1800" kern="100" spc="55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用</a:t>
            </a:r>
            <a:r>
              <a:rPr lang="en-US" altLang="zh-CN" sz="1800" kern="100" spc="55" dirty="0" err="1">
                <a:effectLst/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imageview</a:t>
            </a:r>
            <a:r>
              <a:rPr lang="zh-CN" altLang="zh-CN" sz="1800" kern="100" spc="55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显示一张图片</a:t>
            </a:r>
          </a:p>
          <a:p>
            <a:endParaRPr lang="en-US" altLang="zh-CN" dirty="0">
              <a:solidFill>
                <a:srgbClr val="3F3E40"/>
              </a:solidFill>
              <a:cs typeface="+mn-ea"/>
              <a:sym typeface="+mn-lt"/>
            </a:endParaRPr>
          </a:p>
        </p:txBody>
      </p:sp>
      <p:sp>
        <p:nvSpPr>
          <p:cNvPr id="14" name="任意多边形 13"/>
          <p:cNvSpPr/>
          <p:nvPr/>
        </p:nvSpPr>
        <p:spPr>
          <a:xfrm rot="5400000">
            <a:off x="2460654" y="-373166"/>
            <a:ext cx="2604055" cy="5425529"/>
          </a:xfrm>
          <a:custGeom>
            <a:avLst/>
            <a:gdLst>
              <a:gd name="connsiteX0" fmla="*/ 2450573 w 2604055"/>
              <a:gd name="connsiteY0" fmla="*/ 2719719 h 5425529"/>
              <a:gd name="connsiteX1" fmla="*/ 2450573 w 2604055"/>
              <a:gd name="connsiteY1" fmla="*/ 2611719 h 5425529"/>
              <a:gd name="connsiteX2" fmla="*/ 2604055 w 2604055"/>
              <a:gd name="connsiteY2" fmla="*/ 2611719 h 5425529"/>
              <a:gd name="connsiteX3" fmla="*/ 2604055 w 2604055"/>
              <a:gd name="connsiteY3" fmla="*/ 2719719 h 5425529"/>
              <a:gd name="connsiteX4" fmla="*/ 2342573 w 2604055"/>
              <a:gd name="connsiteY4" fmla="*/ 2611719 h 5425529"/>
              <a:gd name="connsiteX5" fmla="*/ 2342573 w 2604055"/>
              <a:gd name="connsiteY5" fmla="*/ 0 h 5425529"/>
              <a:gd name="connsiteX6" fmla="*/ 2450573 w 2604055"/>
              <a:gd name="connsiteY6" fmla="*/ 0 h 5425529"/>
              <a:gd name="connsiteX7" fmla="*/ 2450573 w 2604055"/>
              <a:gd name="connsiteY7" fmla="*/ 2611719 h 5425529"/>
              <a:gd name="connsiteX8" fmla="*/ 2342573 w 2604055"/>
              <a:gd name="connsiteY8" fmla="*/ 5425529 h 5425529"/>
              <a:gd name="connsiteX9" fmla="*/ 2342573 w 2604055"/>
              <a:gd name="connsiteY9" fmla="*/ 2719719 h 5425529"/>
              <a:gd name="connsiteX10" fmla="*/ 2450573 w 2604055"/>
              <a:gd name="connsiteY10" fmla="*/ 2719719 h 5425529"/>
              <a:gd name="connsiteX11" fmla="*/ 2450573 w 2604055"/>
              <a:gd name="connsiteY11" fmla="*/ 5425529 h 5425529"/>
              <a:gd name="connsiteX12" fmla="*/ 0 w 2604055"/>
              <a:gd name="connsiteY12" fmla="*/ 2719719 h 5425529"/>
              <a:gd name="connsiteX13" fmla="*/ 0 w 2604055"/>
              <a:gd name="connsiteY13" fmla="*/ 2611719 h 5425529"/>
              <a:gd name="connsiteX14" fmla="*/ 2342573 w 2604055"/>
              <a:gd name="connsiteY14" fmla="*/ 2611719 h 5425529"/>
              <a:gd name="connsiteX15" fmla="*/ 2342573 w 2604055"/>
              <a:gd name="connsiteY15" fmla="*/ 2719719 h 5425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604055" h="5425529">
                <a:moveTo>
                  <a:pt x="2450573" y="2719719"/>
                </a:moveTo>
                <a:lnTo>
                  <a:pt x="2450573" y="2611719"/>
                </a:lnTo>
                <a:lnTo>
                  <a:pt x="2604055" y="2611719"/>
                </a:lnTo>
                <a:lnTo>
                  <a:pt x="2604055" y="2719719"/>
                </a:lnTo>
                <a:close/>
                <a:moveTo>
                  <a:pt x="2342573" y="2611719"/>
                </a:moveTo>
                <a:lnTo>
                  <a:pt x="2342573" y="0"/>
                </a:lnTo>
                <a:lnTo>
                  <a:pt x="2450573" y="0"/>
                </a:lnTo>
                <a:lnTo>
                  <a:pt x="2450573" y="2611719"/>
                </a:lnTo>
                <a:close/>
                <a:moveTo>
                  <a:pt x="2342573" y="5425529"/>
                </a:moveTo>
                <a:lnTo>
                  <a:pt x="2342573" y="2719719"/>
                </a:lnTo>
                <a:lnTo>
                  <a:pt x="2450573" y="2719719"/>
                </a:lnTo>
                <a:lnTo>
                  <a:pt x="2450573" y="5425529"/>
                </a:lnTo>
                <a:close/>
                <a:moveTo>
                  <a:pt x="0" y="2719719"/>
                </a:moveTo>
                <a:lnTo>
                  <a:pt x="0" y="2611719"/>
                </a:lnTo>
                <a:lnTo>
                  <a:pt x="2342573" y="2611719"/>
                </a:lnTo>
                <a:lnTo>
                  <a:pt x="2342573" y="2719719"/>
                </a:lnTo>
                <a:close/>
              </a:path>
            </a:pathLst>
          </a:custGeom>
          <a:solidFill>
            <a:srgbClr val="CAD5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7" name="任意多边形 16"/>
          <p:cNvSpPr/>
          <p:nvPr/>
        </p:nvSpPr>
        <p:spPr>
          <a:xfrm rot="16200000">
            <a:off x="6639832" y="2844314"/>
            <a:ext cx="3600000" cy="1800000"/>
          </a:xfrm>
          <a:custGeom>
            <a:avLst/>
            <a:gdLst>
              <a:gd name="connsiteX0" fmla="*/ 108000 w 3600000"/>
              <a:gd name="connsiteY0" fmla="*/ 108000 h 1800000"/>
              <a:gd name="connsiteX1" fmla="*/ 108000 w 3600000"/>
              <a:gd name="connsiteY1" fmla="*/ 1800000 h 1800000"/>
              <a:gd name="connsiteX2" fmla="*/ 0 w 3600000"/>
              <a:gd name="connsiteY2" fmla="*/ 1800000 h 1800000"/>
              <a:gd name="connsiteX3" fmla="*/ 0 w 3600000"/>
              <a:gd name="connsiteY3" fmla="*/ 108000 h 1800000"/>
              <a:gd name="connsiteX4" fmla="*/ 3600000 w 3600000"/>
              <a:gd name="connsiteY4" fmla="*/ 0 h 1800000"/>
              <a:gd name="connsiteX5" fmla="*/ 3600000 w 3600000"/>
              <a:gd name="connsiteY5" fmla="*/ 108000 h 1800000"/>
              <a:gd name="connsiteX6" fmla="*/ 108000 w 3600000"/>
              <a:gd name="connsiteY6" fmla="*/ 108000 h 1800000"/>
              <a:gd name="connsiteX7" fmla="*/ 108000 w 3600000"/>
              <a:gd name="connsiteY7" fmla="*/ 0 h 18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600000" h="1800000">
                <a:moveTo>
                  <a:pt x="108000" y="108000"/>
                </a:moveTo>
                <a:lnTo>
                  <a:pt x="108000" y="1800000"/>
                </a:lnTo>
                <a:lnTo>
                  <a:pt x="0" y="1800000"/>
                </a:lnTo>
                <a:lnTo>
                  <a:pt x="0" y="108000"/>
                </a:lnTo>
                <a:close/>
                <a:moveTo>
                  <a:pt x="3600000" y="0"/>
                </a:moveTo>
                <a:lnTo>
                  <a:pt x="3600000" y="108000"/>
                </a:lnTo>
                <a:lnTo>
                  <a:pt x="108000" y="108000"/>
                </a:lnTo>
                <a:lnTo>
                  <a:pt x="108000" y="0"/>
                </a:lnTo>
                <a:close/>
              </a:path>
            </a:pathLst>
          </a:custGeom>
          <a:solidFill>
            <a:srgbClr val="CAD5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15" name="图片 14" descr="1606312594(1)">
            <a:extLst>
              <a:ext uri="{FF2B5EF4-FFF2-40B4-BE49-F238E27FC236}">
                <a16:creationId xmlns:a16="http://schemas.microsoft.com/office/drawing/2014/main" id="{E362324D-3016-43FD-B24E-74373A9C155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926879" y="700142"/>
            <a:ext cx="2477339" cy="4511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1595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501829" y="815553"/>
            <a:ext cx="2735970" cy="1835606"/>
            <a:chOff x="5079253" y="572273"/>
            <a:chExt cx="2735970" cy="1835606"/>
          </a:xfrm>
        </p:grpSpPr>
        <p:sp>
          <p:nvSpPr>
            <p:cNvPr id="11" name="等腰三角形 10"/>
            <p:cNvSpPr/>
            <p:nvPr/>
          </p:nvSpPr>
          <p:spPr>
            <a:xfrm>
              <a:off x="5491053" y="779638"/>
              <a:ext cx="1888760" cy="1628241"/>
            </a:xfrm>
            <a:prstGeom prst="triangle">
              <a:avLst/>
            </a:prstGeom>
            <a:noFill/>
            <a:ln w="38100">
              <a:solidFill>
                <a:srgbClr val="DCE3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" name="等腰三角形 11"/>
            <p:cNvSpPr/>
            <p:nvPr/>
          </p:nvSpPr>
          <p:spPr>
            <a:xfrm>
              <a:off x="5079253" y="572274"/>
              <a:ext cx="1888760" cy="1628241"/>
            </a:xfrm>
            <a:prstGeom prst="triangle">
              <a:avLst/>
            </a:prstGeom>
            <a:noFill/>
            <a:ln w="38100">
              <a:solidFill>
                <a:srgbClr val="DCE3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3" name="等腰三角形 12"/>
            <p:cNvSpPr/>
            <p:nvPr/>
          </p:nvSpPr>
          <p:spPr>
            <a:xfrm>
              <a:off x="5926463" y="572273"/>
              <a:ext cx="1888760" cy="1628241"/>
            </a:xfrm>
            <a:prstGeom prst="triangle">
              <a:avLst/>
            </a:prstGeom>
            <a:noFill/>
            <a:ln w="38100">
              <a:solidFill>
                <a:srgbClr val="DCE3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1786857" y="772122"/>
            <a:ext cx="430914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000" dirty="0">
                <a:cs typeface="+mn-ea"/>
                <a:sym typeface="+mn-lt"/>
              </a:rPr>
              <a:t>登陆界面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989795" y="2651158"/>
            <a:ext cx="521305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zh-CN" sz="1800" b="1" kern="100" spc="55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元素：</a:t>
            </a:r>
            <a:endParaRPr lang="en-US" altLang="zh-CN" sz="1800" b="1" kern="100" spc="55" dirty="0">
              <a:effectLst/>
              <a:latin typeface="Calibri" panose="020F050202020403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zh-CN" altLang="zh-CN" sz="1800" b="1" kern="100" spc="55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一个文本框</a:t>
            </a:r>
            <a:r>
              <a:rPr lang="zh-CN" altLang="zh-CN" sz="1800" kern="100" spc="55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：用户登录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zh-CN" altLang="zh-CN" sz="1800" b="1" kern="100" spc="55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两个编辑文本框</a:t>
            </a:r>
            <a:r>
              <a:rPr lang="zh-CN" altLang="en-US" sz="1800" kern="100" spc="55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：</a:t>
            </a:r>
            <a:r>
              <a:rPr lang="zh-CN" altLang="zh-CN" sz="1800" kern="100" spc="55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它们的左边都放置了小图标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zh-CN" altLang="zh-CN" sz="1800" b="1" kern="100" spc="55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三个按钮</a:t>
            </a:r>
            <a:r>
              <a:rPr lang="zh-CN" altLang="en-US" sz="1800" kern="100" spc="55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：</a:t>
            </a:r>
            <a:r>
              <a:rPr lang="zh-CN" altLang="zh-CN" sz="1800" kern="100" spc="55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一个登陆，一个注册（转到注册界面），忘记密码（进入忘记密码界面）</a:t>
            </a:r>
          </a:p>
          <a:p>
            <a:pPr algn="just"/>
            <a:endParaRPr lang="zh-CN" altLang="zh-CN" sz="1800" kern="100" spc="55" dirty="0">
              <a:effectLst/>
              <a:latin typeface="Calibri" panose="020F050202020403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endParaRPr lang="en-US" altLang="zh-CN" dirty="0">
              <a:solidFill>
                <a:srgbClr val="3F3E40"/>
              </a:solidFill>
              <a:cs typeface="+mn-ea"/>
              <a:sym typeface="+mn-lt"/>
            </a:endParaRPr>
          </a:p>
        </p:txBody>
      </p:sp>
      <p:sp>
        <p:nvSpPr>
          <p:cNvPr id="17" name="任意多边形 16"/>
          <p:cNvSpPr/>
          <p:nvPr/>
        </p:nvSpPr>
        <p:spPr>
          <a:xfrm rot="16200000">
            <a:off x="6639832" y="2844314"/>
            <a:ext cx="3600000" cy="1800000"/>
          </a:xfrm>
          <a:custGeom>
            <a:avLst/>
            <a:gdLst>
              <a:gd name="connsiteX0" fmla="*/ 108000 w 3600000"/>
              <a:gd name="connsiteY0" fmla="*/ 108000 h 1800000"/>
              <a:gd name="connsiteX1" fmla="*/ 108000 w 3600000"/>
              <a:gd name="connsiteY1" fmla="*/ 1800000 h 1800000"/>
              <a:gd name="connsiteX2" fmla="*/ 0 w 3600000"/>
              <a:gd name="connsiteY2" fmla="*/ 1800000 h 1800000"/>
              <a:gd name="connsiteX3" fmla="*/ 0 w 3600000"/>
              <a:gd name="connsiteY3" fmla="*/ 108000 h 1800000"/>
              <a:gd name="connsiteX4" fmla="*/ 3600000 w 3600000"/>
              <a:gd name="connsiteY4" fmla="*/ 0 h 1800000"/>
              <a:gd name="connsiteX5" fmla="*/ 3600000 w 3600000"/>
              <a:gd name="connsiteY5" fmla="*/ 108000 h 1800000"/>
              <a:gd name="connsiteX6" fmla="*/ 108000 w 3600000"/>
              <a:gd name="connsiteY6" fmla="*/ 108000 h 1800000"/>
              <a:gd name="connsiteX7" fmla="*/ 108000 w 3600000"/>
              <a:gd name="connsiteY7" fmla="*/ 0 h 18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600000" h="1800000">
                <a:moveTo>
                  <a:pt x="108000" y="108000"/>
                </a:moveTo>
                <a:lnTo>
                  <a:pt x="108000" y="1800000"/>
                </a:lnTo>
                <a:lnTo>
                  <a:pt x="0" y="1800000"/>
                </a:lnTo>
                <a:lnTo>
                  <a:pt x="0" y="108000"/>
                </a:lnTo>
                <a:close/>
                <a:moveTo>
                  <a:pt x="3600000" y="0"/>
                </a:moveTo>
                <a:lnTo>
                  <a:pt x="3600000" y="108000"/>
                </a:lnTo>
                <a:lnTo>
                  <a:pt x="108000" y="108000"/>
                </a:lnTo>
                <a:lnTo>
                  <a:pt x="108000" y="0"/>
                </a:lnTo>
                <a:close/>
              </a:path>
            </a:pathLst>
          </a:custGeom>
          <a:solidFill>
            <a:srgbClr val="CAD5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733E089-52FA-4CB5-A5E3-EE4A1DAFE3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8352" y="507822"/>
            <a:ext cx="2518463" cy="4475747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EC3775FB-0EB1-40B6-BACE-BB02F4949DD0}"/>
              </a:ext>
            </a:extLst>
          </p:cNvPr>
          <p:cNvSpPr txBox="1"/>
          <p:nvPr/>
        </p:nvSpPr>
        <p:spPr>
          <a:xfrm>
            <a:off x="989795" y="4241954"/>
            <a:ext cx="521305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800" b="1" kern="100" spc="55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字体：</a:t>
            </a:r>
            <a:endParaRPr lang="en-US" altLang="zh-CN" sz="1800" b="1" kern="100" spc="55" dirty="0">
              <a:effectLst/>
              <a:latin typeface="Calibri" panose="020F050202020403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1.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“用户登录”、“用户注册”标题文字采用与背景贴近的蓝色，大小为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30d</a:t>
            </a:r>
            <a:r>
              <a:rPr lang="zh-CN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“再次输入密码”、“邮箱”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p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。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2.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“用户名”、“密码”、等提示文字采用灰色，大小与输入框贴合。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3.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“注册”、“登录”等功能按钮的文字为黑色，大小为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14dp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。</a:t>
            </a:r>
          </a:p>
          <a:p>
            <a:pPr algn="just"/>
            <a:endParaRPr lang="zh-CN" altLang="zh-CN" sz="1800" kern="100" spc="55" dirty="0">
              <a:effectLst/>
              <a:latin typeface="Calibri" panose="020F050202020403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endParaRPr lang="en-US" altLang="zh-CN" dirty="0">
              <a:solidFill>
                <a:srgbClr val="3F3E40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154721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501829" y="815553"/>
            <a:ext cx="2735970" cy="1835606"/>
            <a:chOff x="5079253" y="572273"/>
            <a:chExt cx="2735970" cy="1835606"/>
          </a:xfrm>
        </p:grpSpPr>
        <p:sp>
          <p:nvSpPr>
            <p:cNvPr id="11" name="等腰三角形 10"/>
            <p:cNvSpPr/>
            <p:nvPr/>
          </p:nvSpPr>
          <p:spPr>
            <a:xfrm>
              <a:off x="5491053" y="779638"/>
              <a:ext cx="1888760" cy="1628241"/>
            </a:xfrm>
            <a:prstGeom prst="triangle">
              <a:avLst/>
            </a:prstGeom>
            <a:noFill/>
            <a:ln w="38100">
              <a:solidFill>
                <a:srgbClr val="DCE3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" name="等腰三角形 11"/>
            <p:cNvSpPr/>
            <p:nvPr/>
          </p:nvSpPr>
          <p:spPr>
            <a:xfrm>
              <a:off x="5079253" y="572274"/>
              <a:ext cx="1888760" cy="1628241"/>
            </a:xfrm>
            <a:prstGeom prst="triangle">
              <a:avLst/>
            </a:prstGeom>
            <a:noFill/>
            <a:ln w="38100">
              <a:solidFill>
                <a:srgbClr val="DCE3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3" name="等腰三角形 12"/>
            <p:cNvSpPr/>
            <p:nvPr/>
          </p:nvSpPr>
          <p:spPr>
            <a:xfrm>
              <a:off x="5926463" y="572273"/>
              <a:ext cx="1888760" cy="1628241"/>
            </a:xfrm>
            <a:prstGeom prst="triangle">
              <a:avLst/>
            </a:prstGeom>
            <a:noFill/>
            <a:ln w="38100">
              <a:solidFill>
                <a:srgbClr val="DCE3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1786857" y="772122"/>
            <a:ext cx="474228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000" dirty="0">
                <a:cs typeface="+mn-ea"/>
                <a:sym typeface="+mn-lt"/>
              </a:rPr>
              <a:t>用户注册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1174397" y="3006513"/>
            <a:ext cx="521305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800" b="1" kern="100" spc="55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元素：</a:t>
            </a:r>
            <a:endParaRPr lang="en-US" altLang="zh-CN" sz="1800" b="1" kern="100" spc="55" dirty="0">
              <a:effectLst/>
              <a:latin typeface="Calibri" panose="020F050202020403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just"/>
            <a:r>
              <a:rPr lang="zh-CN" altLang="zh-CN" sz="1800" b="1" kern="100" spc="55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一个文本框</a:t>
            </a:r>
            <a:r>
              <a:rPr lang="zh-CN" altLang="zh-CN" sz="1800" kern="100" spc="55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：用户登陆</a:t>
            </a:r>
          </a:p>
          <a:p>
            <a:pPr algn="just"/>
            <a:r>
              <a:rPr lang="zh-CN" altLang="zh-CN" sz="1800" b="1" kern="100" spc="55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四个编辑文本框</a:t>
            </a:r>
            <a:r>
              <a:rPr lang="zh-CN" altLang="en-US" b="1" kern="100" spc="55" dirty="0"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：</a:t>
            </a:r>
            <a:r>
              <a:rPr lang="zh-CN" altLang="zh-CN" sz="1800" kern="100" spc="55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它们的左边都放置了小图标，其中密码输入后以圆点显示</a:t>
            </a:r>
          </a:p>
          <a:p>
            <a:r>
              <a:rPr lang="zh-CN" altLang="zh-CN" sz="1800" kern="100" spc="55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一个注册按钮</a:t>
            </a:r>
            <a:endParaRPr lang="en-US" altLang="zh-CN" dirty="0">
              <a:solidFill>
                <a:srgbClr val="3F3E40"/>
              </a:solidFill>
              <a:cs typeface="+mn-ea"/>
              <a:sym typeface="+mn-lt"/>
            </a:endParaRPr>
          </a:p>
        </p:txBody>
      </p:sp>
      <p:sp>
        <p:nvSpPr>
          <p:cNvPr id="17" name="任意多边形 16"/>
          <p:cNvSpPr/>
          <p:nvPr/>
        </p:nvSpPr>
        <p:spPr>
          <a:xfrm rot="16200000">
            <a:off x="6639832" y="2844314"/>
            <a:ext cx="3600000" cy="1800000"/>
          </a:xfrm>
          <a:custGeom>
            <a:avLst/>
            <a:gdLst>
              <a:gd name="connsiteX0" fmla="*/ 108000 w 3600000"/>
              <a:gd name="connsiteY0" fmla="*/ 108000 h 1800000"/>
              <a:gd name="connsiteX1" fmla="*/ 108000 w 3600000"/>
              <a:gd name="connsiteY1" fmla="*/ 1800000 h 1800000"/>
              <a:gd name="connsiteX2" fmla="*/ 0 w 3600000"/>
              <a:gd name="connsiteY2" fmla="*/ 1800000 h 1800000"/>
              <a:gd name="connsiteX3" fmla="*/ 0 w 3600000"/>
              <a:gd name="connsiteY3" fmla="*/ 108000 h 1800000"/>
              <a:gd name="connsiteX4" fmla="*/ 3600000 w 3600000"/>
              <a:gd name="connsiteY4" fmla="*/ 0 h 1800000"/>
              <a:gd name="connsiteX5" fmla="*/ 3600000 w 3600000"/>
              <a:gd name="connsiteY5" fmla="*/ 108000 h 1800000"/>
              <a:gd name="connsiteX6" fmla="*/ 108000 w 3600000"/>
              <a:gd name="connsiteY6" fmla="*/ 108000 h 1800000"/>
              <a:gd name="connsiteX7" fmla="*/ 108000 w 3600000"/>
              <a:gd name="connsiteY7" fmla="*/ 0 h 18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600000" h="1800000">
                <a:moveTo>
                  <a:pt x="108000" y="108000"/>
                </a:moveTo>
                <a:lnTo>
                  <a:pt x="108000" y="1800000"/>
                </a:lnTo>
                <a:lnTo>
                  <a:pt x="0" y="1800000"/>
                </a:lnTo>
                <a:lnTo>
                  <a:pt x="0" y="108000"/>
                </a:lnTo>
                <a:close/>
                <a:moveTo>
                  <a:pt x="3600000" y="0"/>
                </a:moveTo>
                <a:lnTo>
                  <a:pt x="3600000" y="108000"/>
                </a:lnTo>
                <a:lnTo>
                  <a:pt x="108000" y="108000"/>
                </a:lnTo>
                <a:lnTo>
                  <a:pt x="108000" y="0"/>
                </a:lnTo>
                <a:close/>
              </a:path>
            </a:pathLst>
          </a:custGeom>
          <a:solidFill>
            <a:srgbClr val="CAD5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16FA954-59EC-4948-AE63-5BD6CEDB72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0445" y="72581"/>
            <a:ext cx="2901885" cy="5157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1118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1114</TotalTime>
  <Words>579</Words>
  <Application>Microsoft Office PowerPoint</Application>
  <PresentationFormat>宽屏</PresentationFormat>
  <Paragraphs>84</Paragraphs>
  <Slides>19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4" baseType="lpstr">
      <vt:lpstr>等线</vt:lpstr>
      <vt:lpstr>方正舒体</vt:lpstr>
      <vt:lpstr>Arial</vt:lpstr>
      <vt:lpstr>Calibri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赵月</dc:creator>
  <cp:lastModifiedBy>柳 华佑</cp:lastModifiedBy>
  <cp:revision>97</cp:revision>
  <dcterms:created xsi:type="dcterms:W3CDTF">2017-01-20T13:15:54Z</dcterms:created>
  <dcterms:modified xsi:type="dcterms:W3CDTF">2020-11-25T15:56:22Z</dcterms:modified>
</cp:coreProperties>
</file>